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9"/>
  </p:notesMasterIdLst>
  <p:sldIdLst>
    <p:sldId id="257" r:id="rId2"/>
    <p:sldId id="261" r:id="rId3"/>
    <p:sldId id="258" r:id="rId4"/>
    <p:sldId id="262" r:id="rId5"/>
    <p:sldId id="263" r:id="rId6"/>
    <p:sldId id="260" r:id="rId7"/>
    <p:sldId id="264"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6" autoAdjust="0"/>
    <p:restoredTop sz="40226" autoAdjust="0"/>
  </p:normalViewPr>
  <p:slideViewPr>
    <p:cSldViewPr>
      <p:cViewPr>
        <p:scale>
          <a:sx n="53" d="100"/>
          <a:sy n="53" d="100"/>
        </p:scale>
        <p:origin x="-2328" y="23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83011D2-C9A3-4137-82B9-4CCC56597EF5}" type="datetimeFigureOut">
              <a:rPr lang="en-GB" smtClean="0"/>
              <a:t>15/09/2017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ABDCD81-BAD7-43C2-A037-40C8A31C834D}" type="slidenum">
              <a:rPr lang="en-GB" smtClean="0"/>
              <a:t>‹#›</a:t>
            </a:fld>
            <a:endParaRPr lang="en-GB"/>
          </a:p>
        </p:txBody>
      </p:sp>
    </p:spTree>
    <p:extLst>
      <p:ext uri="{BB962C8B-B14F-4D97-AF65-F5344CB8AC3E}">
        <p14:creationId xmlns:p14="http://schemas.microsoft.com/office/powerpoint/2010/main" val="227159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Why I love this work of art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(Artwork</a:t>
            </a:r>
            <a:r>
              <a:rPr lang="en-GB" sz="1200" kern="1200" baseline="0" dirty="0" smtClean="0">
                <a:solidFill>
                  <a:schemeClr val="tx1"/>
                </a:solidFill>
                <a:effectLst/>
                <a:latin typeface="+mn-lt"/>
                <a:ea typeface="+mn-ea"/>
                <a:cs typeface="+mn-cs"/>
              </a:rPr>
              <a:t> ref: </a:t>
            </a:r>
            <a:r>
              <a:rPr lang="en-GB" sz="1200" kern="1200" dirty="0" smtClean="0">
                <a:solidFill>
                  <a:schemeClr val="tx1"/>
                </a:solidFill>
                <a:effectLst/>
                <a:latin typeface="+mn-lt"/>
                <a:ea typeface="+mn-ea"/>
                <a:cs typeface="+mn-cs"/>
              </a:rPr>
              <a:t>Ofili Chris-P7834 Afro lunar lovers I)</a:t>
            </a:r>
          </a:p>
          <a:p>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Aim: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Generate interest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Explore reasons for the appeal of a work</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Emphasise</a:t>
            </a:r>
            <a:r>
              <a:rPr lang="en-US" sz="1200" kern="1200" dirty="0" smtClean="0">
                <a:solidFill>
                  <a:schemeClr val="tx1"/>
                </a:solidFill>
                <a:effectLst/>
                <a:latin typeface="+mn-lt"/>
                <a:ea typeface="+mn-ea"/>
                <a:cs typeface="+mn-cs"/>
              </a:rPr>
              <a:t> from the very beginning that THEIR views and feelings are paramount.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teacher gives a 5 to 10 minute presentation on a work of art they love (having looked at the material in the four different sections). We suggest you change</a:t>
            </a:r>
            <a:r>
              <a:rPr lang="en-US" sz="1200" kern="1200" baseline="0" dirty="0" smtClean="0">
                <a:solidFill>
                  <a:schemeClr val="tx1"/>
                </a:solidFill>
                <a:effectLst/>
                <a:latin typeface="+mn-lt"/>
                <a:ea typeface="+mn-ea"/>
                <a:cs typeface="+mn-cs"/>
              </a:rPr>
              <a:t> the image in the </a:t>
            </a:r>
            <a:r>
              <a:rPr lang="en-US" sz="1200" kern="1200" baseline="0" dirty="0" err="1" smtClean="0">
                <a:solidFill>
                  <a:schemeClr val="tx1"/>
                </a:solidFill>
                <a:effectLst/>
                <a:latin typeface="+mn-lt"/>
                <a:ea typeface="+mn-ea"/>
                <a:cs typeface="+mn-cs"/>
              </a:rPr>
              <a:t>powerpoint</a:t>
            </a:r>
            <a:r>
              <a:rPr lang="en-US" sz="1200" kern="1200" baseline="0" dirty="0" smtClean="0">
                <a:solidFill>
                  <a:schemeClr val="tx1"/>
                </a:solidFill>
                <a:effectLst/>
                <a:latin typeface="+mn-lt"/>
                <a:ea typeface="+mn-ea"/>
                <a:cs typeface="+mn-cs"/>
              </a:rPr>
              <a:t> to the work of art you love.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Instructions: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listen and make notes for as many reasons as they understand. Then using their notes ask follow up questions for more detail or clarification.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then choose a work they love (give plenty of thinking time) and explain why they love it to partners.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Class feedback of reasons given, use this as a first draft of reasons, used in Worksheet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Material to hand out / show on screen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 students Worksheet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I love and chose this work”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focus their listening on reasons which can form a reference for future use.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BDCD81-BAD7-43C2-A037-40C8A31C834D}" type="slidenum">
              <a:rPr lang="en-GB" smtClean="0"/>
              <a:t>1</a:t>
            </a:fld>
            <a:endParaRPr lang="en-GB"/>
          </a:p>
        </p:txBody>
      </p:sp>
    </p:spTree>
    <p:extLst>
      <p:ext uri="{BB962C8B-B14F-4D97-AF65-F5344CB8AC3E}">
        <p14:creationId xmlns:p14="http://schemas.microsoft.com/office/powerpoint/2010/main" val="36218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baseline="0" dirty="0" smtClean="0">
                <a:solidFill>
                  <a:schemeClr val="tx1"/>
                </a:solidFill>
                <a:latin typeface="+mn-lt"/>
                <a:ea typeface="+mn-ea"/>
                <a:cs typeface="+mn-cs"/>
              </a:rPr>
              <a:t>Explain reasons for choice of work </a:t>
            </a:r>
          </a:p>
          <a:p>
            <a:r>
              <a:rPr lang="it-IT" sz="1200" b="0" i="0" u="sng" strike="noStrike" kern="1200" baseline="0" dirty="0" smtClean="0">
                <a:solidFill>
                  <a:schemeClr val="tx1"/>
                </a:solidFill>
                <a:latin typeface="+mn-lt"/>
                <a:ea typeface="+mn-ea"/>
                <a:cs typeface="+mn-cs"/>
              </a:rPr>
              <a:t>Image </a:t>
            </a:r>
            <a:r>
              <a:rPr lang="it-IT" sz="1200" b="0" i="0" u="sng" strike="noStrike" kern="1200" baseline="0" dirty="0" err="1" smtClean="0">
                <a:solidFill>
                  <a:schemeClr val="tx1"/>
                </a:solidFill>
                <a:latin typeface="+mn-lt"/>
                <a:ea typeface="+mn-ea"/>
                <a:cs typeface="+mn-cs"/>
              </a:rPr>
              <a:t>Ref</a:t>
            </a:r>
            <a:r>
              <a:rPr lang="it-IT" sz="1200" b="0" i="0" u="sng"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This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is</a:t>
            </a:r>
            <a:r>
              <a:rPr lang="it-IT" sz="1200" b="0" i="0" u="none" strike="noStrike" kern="1200" baseline="0" dirty="0" smtClean="0">
                <a:solidFill>
                  <a:schemeClr val="tx1"/>
                </a:solidFill>
                <a:latin typeface="+mn-lt"/>
                <a:ea typeface="+mn-ea"/>
                <a:cs typeface="+mn-cs"/>
              </a:rPr>
              <a:t> a </a:t>
            </a:r>
            <a:r>
              <a:rPr lang="it-IT" sz="1200" b="0" i="0" u="none" strike="noStrike" kern="1200" baseline="0" dirty="0" err="1" smtClean="0">
                <a:solidFill>
                  <a:schemeClr val="tx1"/>
                </a:solidFill>
                <a:latin typeface="+mn-lt"/>
                <a:ea typeface="+mn-ea"/>
                <a:cs typeface="+mn-cs"/>
              </a:rPr>
              <a:t>screenshot</a:t>
            </a:r>
            <a:r>
              <a:rPr lang="it-IT" sz="1200" b="0" i="0" u="none" strike="noStrike" kern="1200" baseline="0" dirty="0" smtClean="0">
                <a:solidFill>
                  <a:schemeClr val="tx1"/>
                </a:solidFill>
                <a:latin typeface="+mn-lt"/>
                <a:ea typeface="+mn-ea"/>
                <a:cs typeface="+mn-cs"/>
              </a:rPr>
              <a:t> from the Roche Court Educational Trust </a:t>
            </a:r>
            <a:r>
              <a:rPr lang="it-IT" sz="1200" b="0" i="0" u="none" strike="noStrike" kern="1200" baseline="0" dirty="0" err="1" smtClean="0">
                <a:solidFill>
                  <a:schemeClr val="tx1"/>
                </a:solidFill>
                <a:latin typeface="+mn-lt"/>
                <a:ea typeface="+mn-ea"/>
                <a:cs typeface="+mn-cs"/>
              </a:rPr>
              <a:t>Vimeo</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playlist</a:t>
            </a:r>
            <a:endParaRPr lang="en-GB" sz="1200" b="0" i="0" u="none" strike="noStrike" kern="1200" baseline="0" dirty="0" smtClean="0">
              <a:solidFill>
                <a:schemeClr val="tx1"/>
              </a:solidFill>
              <a:latin typeface="+mn-lt"/>
              <a:ea typeface="+mn-ea"/>
              <a:cs typeface="+mn-cs"/>
            </a:endParaRP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Aim : </a:t>
            </a:r>
            <a:r>
              <a:rPr lang="en-GB" sz="1200" b="0" i="0" u="none" strike="noStrike" kern="1200" baseline="0" dirty="0" smtClean="0">
                <a:solidFill>
                  <a:schemeClr val="tx1"/>
                </a:solidFill>
                <a:latin typeface="+mn-lt"/>
                <a:ea typeface="+mn-ea"/>
                <a:cs typeface="+mn-cs"/>
              </a:rPr>
              <a:t>To extend the language available to talk about reasons. </a:t>
            </a:r>
          </a:p>
          <a:p>
            <a:r>
              <a:rPr lang="en-GB" sz="1200" b="0" i="0" u="none" strike="noStrike" kern="1200" baseline="0" dirty="0" smtClean="0">
                <a:solidFill>
                  <a:schemeClr val="tx1"/>
                </a:solidFill>
                <a:latin typeface="+mn-lt"/>
                <a:ea typeface="+mn-ea"/>
                <a:cs typeface="+mn-cs"/>
              </a:rPr>
              <a:t>Material : Worksheet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Activity/ Instructions </a:t>
            </a:r>
          </a:p>
          <a:p>
            <a:r>
              <a:rPr lang="en-GB" sz="1200" b="0" i="0" u="none" strike="noStrike" kern="1200" baseline="0" dirty="0" smtClean="0">
                <a:solidFill>
                  <a:schemeClr val="tx1"/>
                </a:solidFill>
                <a:latin typeface="+mn-lt"/>
                <a:ea typeface="+mn-ea"/>
                <a:cs typeface="+mn-cs"/>
              </a:rPr>
              <a:t>Video extracts from Roche Court </a:t>
            </a:r>
            <a:r>
              <a:rPr lang="en-GB" sz="1200" b="0" i="0" u="none" strike="noStrike" kern="1200" baseline="0" dirty="0" err="1" smtClean="0">
                <a:solidFill>
                  <a:schemeClr val="tx1"/>
                </a:solidFill>
                <a:latin typeface="+mn-lt"/>
                <a:ea typeface="+mn-ea"/>
                <a:cs typeface="+mn-cs"/>
              </a:rPr>
              <a:t>Vimeo</a:t>
            </a:r>
            <a:r>
              <a:rPr lang="en-GB" sz="1200" b="0" i="0" u="none" strike="noStrike" kern="1200" baseline="0" dirty="0" smtClean="0">
                <a:solidFill>
                  <a:schemeClr val="tx1"/>
                </a:solidFill>
                <a:latin typeface="+mn-lt"/>
                <a:ea typeface="+mn-ea"/>
                <a:cs typeface="+mn-cs"/>
              </a:rPr>
              <a:t> playlist https://vimeo.com/rcet/videos/page:3/sort:alphabetical/format:thumbnail </a:t>
            </a:r>
          </a:p>
          <a:p>
            <a:r>
              <a:rPr lang="en-GB" sz="1200" b="0" i="0" u="none" strike="noStrike" kern="1200" baseline="0" dirty="0" smtClean="0">
                <a:solidFill>
                  <a:schemeClr val="tx1"/>
                </a:solidFill>
                <a:latin typeface="+mn-lt"/>
                <a:ea typeface="+mn-ea"/>
                <a:cs typeface="+mn-cs"/>
              </a:rPr>
              <a:t>First listening: </a:t>
            </a:r>
          </a:p>
          <a:p>
            <a:r>
              <a:rPr lang="en-GB" sz="1200" b="0" i="0" u="none" strike="noStrike" kern="1200" baseline="0" dirty="0" smtClean="0">
                <a:solidFill>
                  <a:schemeClr val="tx1"/>
                </a:solidFill>
                <a:latin typeface="+mn-lt"/>
                <a:ea typeface="+mn-ea"/>
                <a:cs typeface="+mn-cs"/>
              </a:rPr>
              <a:t>Watch four introductions and answer the question: </a:t>
            </a:r>
          </a:p>
          <a:p>
            <a:r>
              <a:rPr lang="en-GB" sz="1200" b="0" i="0" u="none" strike="noStrike" kern="1200" baseline="0" dirty="0" smtClean="0">
                <a:solidFill>
                  <a:schemeClr val="tx1"/>
                </a:solidFill>
                <a:latin typeface="+mn-lt"/>
                <a:ea typeface="+mn-ea"/>
                <a:cs typeface="+mn-cs"/>
              </a:rPr>
              <a:t>Why did they choose the work? </a:t>
            </a:r>
          </a:p>
          <a:p>
            <a:r>
              <a:rPr lang="en-GB" sz="1200" b="0" i="0" u="none" strike="noStrike" kern="1200" baseline="0" dirty="0" smtClean="0">
                <a:solidFill>
                  <a:schemeClr val="tx1"/>
                </a:solidFill>
                <a:latin typeface="+mn-lt"/>
                <a:ea typeface="+mn-ea"/>
                <a:cs typeface="+mn-cs"/>
              </a:rPr>
              <a:t>( Note all the speakers explain their choice within the first two minutes of their presentation). </a:t>
            </a:r>
          </a:p>
          <a:p>
            <a:r>
              <a:rPr lang="en-GB" sz="1200" b="0" i="0" u="none" strike="noStrike" kern="1200" baseline="0" dirty="0" smtClean="0">
                <a:solidFill>
                  <a:schemeClr val="tx1"/>
                </a:solidFill>
                <a:latin typeface="+mn-lt"/>
                <a:ea typeface="+mn-ea"/>
                <a:cs typeface="+mn-cs"/>
              </a:rPr>
              <a:t>Jodie Williamson on </a:t>
            </a:r>
            <a:r>
              <a:rPr lang="en-GB" sz="1200" b="0" i="0" u="none" strike="noStrike" kern="1200" baseline="0" dirty="0" err="1" smtClean="0">
                <a:solidFill>
                  <a:schemeClr val="tx1"/>
                </a:solidFill>
                <a:latin typeface="+mn-lt"/>
                <a:ea typeface="+mn-ea"/>
                <a:cs typeface="+mn-cs"/>
              </a:rPr>
              <a:t>Hayao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Miyazakis</a:t>
            </a:r>
            <a:r>
              <a:rPr lang="en-GB" sz="1200" b="0" i="0" u="none" strike="noStrike" kern="1200" baseline="0" dirty="0" smtClean="0">
                <a:solidFill>
                  <a:schemeClr val="tx1"/>
                </a:solidFill>
                <a:latin typeface="+mn-lt"/>
                <a:ea typeface="+mn-ea"/>
                <a:cs typeface="+mn-cs"/>
              </a:rPr>
              <a:t> “spirited Away ( 00-1.52 ) https://vimeo.com/100880904 </a:t>
            </a:r>
          </a:p>
          <a:p>
            <a:r>
              <a:rPr lang="en-GB" sz="1200" b="0" i="0" u="none" strike="noStrike" kern="1200" baseline="0" dirty="0" smtClean="0">
                <a:solidFill>
                  <a:schemeClr val="tx1"/>
                </a:solidFill>
                <a:latin typeface="+mn-lt"/>
                <a:ea typeface="+mn-ea"/>
                <a:cs typeface="+mn-cs"/>
              </a:rPr>
              <a:t>Zoe Lakota-Baldwin on Chris </a:t>
            </a:r>
            <a:r>
              <a:rPr lang="en-GB" sz="1200" b="0" i="0" u="none" strike="noStrike" kern="1200" baseline="0" dirty="0" err="1" smtClean="0">
                <a:solidFill>
                  <a:schemeClr val="tx1"/>
                </a:solidFill>
                <a:latin typeface="+mn-lt"/>
                <a:ea typeface="+mn-ea"/>
                <a:cs typeface="+mn-cs"/>
              </a:rPr>
              <a:t>Ofili’s</a:t>
            </a:r>
            <a:r>
              <a:rPr lang="en-GB" sz="1200" b="0" i="0" u="none" strike="noStrike" kern="1200" baseline="0" dirty="0" smtClean="0">
                <a:solidFill>
                  <a:schemeClr val="tx1"/>
                </a:solidFill>
                <a:latin typeface="+mn-lt"/>
                <a:ea typeface="+mn-ea"/>
                <a:cs typeface="+mn-cs"/>
              </a:rPr>
              <a:t> “The Upper Room” ( 00-00.41 ) https://vimeo.com/66234522 </a:t>
            </a:r>
          </a:p>
          <a:p>
            <a:r>
              <a:rPr lang="en-GB" sz="1200" b="0" i="0" u="none" strike="noStrike" kern="1200" baseline="0" dirty="0" smtClean="0">
                <a:solidFill>
                  <a:schemeClr val="tx1"/>
                </a:solidFill>
                <a:latin typeface="+mn-lt"/>
                <a:ea typeface="+mn-ea"/>
                <a:cs typeface="+mn-cs"/>
              </a:rPr>
              <a:t>Antonia Osgood on Jeff </a:t>
            </a:r>
            <a:r>
              <a:rPr lang="en-GB" sz="1200" b="0" i="0" u="none" strike="noStrike" kern="1200" baseline="0" dirty="0" err="1" smtClean="0">
                <a:solidFill>
                  <a:schemeClr val="tx1"/>
                </a:solidFill>
                <a:latin typeface="+mn-lt"/>
                <a:ea typeface="+mn-ea"/>
                <a:cs typeface="+mn-cs"/>
              </a:rPr>
              <a:t>Koons</a:t>
            </a:r>
            <a:r>
              <a:rPr lang="en-GB" sz="1200" b="0" i="0" u="none" strike="noStrike" kern="1200" baseline="0" dirty="0" smtClean="0">
                <a:solidFill>
                  <a:schemeClr val="tx1"/>
                </a:solidFill>
                <a:latin typeface="+mn-lt"/>
                <a:ea typeface="+mn-ea"/>
                <a:cs typeface="+mn-cs"/>
              </a:rPr>
              <a:t> “Celebrate” (00-1.51) https://vimeo.com/122621913 </a:t>
            </a:r>
          </a:p>
          <a:p>
            <a:r>
              <a:rPr lang="en-GB" sz="1200" b="0" i="0" u="none" strike="noStrike" kern="1200" baseline="0" dirty="0" smtClean="0">
                <a:solidFill>
                  <a:schemeClr val="tx1"/>
                </a:solidFill>
                <a:latin typeface="+mn-lt"/>
                <a:ea typeface="+mn-ea"/>
                <a:cs typeface="+mn-cs"/>
              </a:rPr>
              <a:t>Molly </a:t>
            </a:r>
            <a:r>
              <a:rPr lang="en-GB" sz="1200" b="0" i="0" u="none" strike="noStrike" kern="1200" baseline="0" dirty="0" err="1" smtClean="0">
                <a:solidFill>
                  <a:schemeClr val="tx1"/>
                </a:solidFill>
                <a:latin typeface="+mn-lt"/>
                <a:ea typeface="+mn-ea"/>
                <a:cs typeface="+mn-cs"/>
              </a:rPr>
              <a:t>Nickson</a:t>
            </a:r>
            <a:r>
              <a:rPr lang="en-GB" sz="1200" b="0" i="0" u="none" strike="noStrike" kern="1200" baseline="0" dirty="0" smtClean="0">
                <a:solidFill>
                  <a:schemeClr val="tx1"/>
                </a:solidFill>
                <a:latin typeface="+mn-lt"/>
                <a:ea typeface="+mn-ea"/>
                <a:cs typeface="+mn-cs"/>
              </a:rPr>
              <a:t> on Henry Moore’s “Knife Edge: Standing figure” ( 00-1.08 ) https://vimeo.com/63324687 </a:t>
            </a:r>
          </a:p>
          <a:p>
            <a:r>
              <a:rPr lang="en-GB" sz="1200" b="1" i="0" u="none" strike="noStrike" kern="1200" baseline="0" dirty="0" smtClean="0">
                <a:solidFill>
                  <a:schemeClr val="tx1"/>
                </a:solidFill>
                <a:latin typeface="+mn-lt"/>
                <a:ea typeface="+mn-ea"/>
                <a:cs typeface="+mn-cs"/>
              </a:rPr>
              <a:t>TIP! Students listen </a:t>
            </a:r>
            <a:r>
              <a:rPr lang="en-GB" sz="1200" b="1" i="0" u="sng" strike="noStrike" kern="1200" baseline="0" dirty="0" smtClean="0">
                <a:solidFill>
                  <a:schemeClr val="tx1"/>
                </a:solidFill>
                <a:latin typeface="+mn-lt"/>
                <a:ea typeface="+mn-ea"/>
                <a:cs typeface="+mn-cs"/>
              </a:rPr>
              <a:t>without</a:t>
            </a:r>
            <a:r>
              <a:rPr lang="en-GB" sz="1200" b="1" i="0" u="none" strike="noStrike" kern="1200" baseline="0" dirty="0" smtClean="0">
                <a:solidFill>
                  <a:schemeClr val="tx1"/>
                </a:solidFill>
                <a:latin typeface="+mn-lt"/>
                <a:ea typeface="+mn-ea"/>
                <a:cs typeface="+mn-cs"/>
              </a:rPr>
              <a:t> watching the video for the first time so they can focus on the language used. </a:t>
            </a:r>
          </a:p>
          <a:p>
            <a:endParaRPr lang="it-IT" sz="1200" b="1"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Using the </a:t>
            </a:r>
            <a:r>
              <a:rPr lang="en-GB" sz="1200" b="0" i="0" u="none" strike="noStrike" kern="1200" baseline="0" dirty="0" err="1" smtClean="0">
                <a:solidFill>
                  <a:schemeClr val="tx1"/>
                </a:solidFill>
                <a:latin typeface="+mn-lt"/>
                <a:ea typeface="+mn-ea"/>
                <a:cs typeface="+mn-cs"/>
              </a:rPr>
              <a:t>listenings</a:t>
            </a:r>
            <a:r>
              <a:rPr lang="en-GB" sz="1200" b="0" i="0" u="none" strike="noStrike" kern="1200" baseline="0" dirty="0" smtClean="0">
                <a:solidFill>
                  <a:schemeClr val="tx1"/>
                </a:solidFill>
                <a:latin typeface="+mn-lt"/>
                <a:ea typeface="+mn-ea"/>
                <a:cs typeface="+mn-cs"/>
              </a:rPr>
              <a:t> </a:t>
            </a:r>
          </a:p>
          <a:p>
            <a:r>
              <a:rPr lang="en-GB" sz="1200" b="1" i="0" u="none" strike="noStrike" kern="1200" baseline="0" dirty="0" smtClean="0">
                <a:solidFill>
                  <a:schemeClr val="tx1"/>
                </a:solidFill>
                <a:latin typeface="+mn-lt"/>
                <a:ea typeface="+mn-ea"/>
                <a:cs typeface="+mn-cs"/>
              </a:rPr>
              <a:t>One: </a:t>
            </a:r>
            <a:r>
              <a:rPr lang="en-GB" sz="1200" b="0" i="0" u="none" strike="noStrike" kern="1200" baseline="0" dirty="0" smtClean="0">
                <a:solidFill>
                  <a:schemeClr val="tx1"/>
                </a:solidFill>
                <a:latin typeface="+mn-lt"/>
                <a:ea typeface="+mn-ea"/>
                <a:cs typeface="+mn-cs"/>
              </a:rPr>
              <a:t>Students match the phrases on the worksheet 1 to the Roche presenter. </a:t>
            </a:r>
          </a:p>
          <a:p>
            <a:r>
              <a:rPr lang="en-GB" sz="1200" b="0" i="0" u="none" strike="noStrike" kern="1200" baseline="0" dirty="0" smtClean="0">
                <a:solidFill>
                  <a:schemeClr val="tx1"/>
                </a:solidFill>
                <a:latin typeface="+mn-lt"/>
                <a:ea typeface="+mn-ea"/>
                <a:cs typeface="+mn-cs"/>
              </a:rPr>
              <a:t>To make the exercise more challenging you could blank out the responses on the worksheet and ask students to extract the reasons and write them into the worksheet ( do one as an example). </a:t>
            </a:r>
          </a:p>
          <a:p>
            <a:r>
              <a:rPr lang="en-GB" sz="1200" b="1" i="0" u="none" strike="noStrike" kern="1200" baseline="0" dirty="0" smtClean="0">
                <a:solidFill>
                  <a:schemeClr val="tx1"/>
                </a:solidFill>
                <a:latin typeface="+mn-lt"/>
                <a:ea typeface="+mn-ea"/>
                <a:cs typeface="+mn-cs"/>
              </a:rPr>
              <a:t>Two: </a:t>
            </a:r>
            <a:r>
              <a:rPr lang="en-GB" sz="1200" b="0" i="0" u="none" strike="noStrike" kern="1200" baseline="0" dirty="0" smtClean="0">
                <a:solidFill>
                  <a:schemeClr val="tx1"/>
                </a:solidFill>
                <a:latin typeface="+mn-lt"/>
                <a:ea typeface="+mn-ea"/>
                <a:cs typeface="+mn-cs"/>
              </a:rPr>
              <a:t>Elicit the student opinion of the presentations, positive and negative. This will lead into the next section “Criteria for evaluating a good presentation”. </a:t>
            </a:r>
          </a:p>
          <a:p>
            <a:r>
              <a:rPr lang="en-GB" sz="1200" b="0" i="0" u="none" strike="noStrike" kern="1200" baseline="0" dirty="0" smtClean="0">
                <a:solidFill>
                  <a:schemeClr val="tx1"/>
                </a:solidFill>
                <a:latin typeface="+mn-lt"/>
                <a:ea typeface="+mn-ea"/>
                <a:cs typeface="+mn-cs"/>
              </a:rPr>
              <a:t>It is important students keep some kind of record of these opinions and ways of expressing them as they will need them in section 4 where they are preparing their presentations. </a:t>
            </a:r>
          </a:p>
          <a:p>
            <a:r>
              <a:rPr lang="en-GB" sz="1200" b="1" i="0" u="none" strike="noStrike" kern="1200" baseline="0" dirty="0" smtClean="0">
                <a:solidFill>
                  <a:schemeClr val="tx1"/>
                </a:solidFill>
                <a:latin typeface="+mn-lt"/>
                <a:ea typeface="+mn-ea"/>
                <a:cs typeface="+mn-cs"/>
              </a:rPr>
              <a:t>Three: </a:t>
            </a:r>
            <a:r>
              <a:rPr lang="en-GB" sz="1200" b="0" i="0" u="none" strike="noStrike" kern="1200" baseline="0" dirty="0" smtClean="0">
                <a:solidFill>
                  <a:schemeClr val="tx1"/>
                </a:solidFill>
                <a:latin typeface="+mn-lt"/>
                <a:ea typeface="+mn-ea"/>
                <a:cs typeface="+mn-cs"/>
              </a:rPr>
              <a:t>Give students the blank version of worksheet 2. </a:t>
            </a:r>
          </a:p>
          <a:p>
            <a:r>
              <a:rPr lang="en-GB" sz="1200" b="0" i="0" u="none" strike="noStrike" kern="1200" baseline="0" dirty="0" smtClean="0">
                <a:solidFill>
                  <a:schemeClr val="tx1"/>
                </a:solidFill>
                <a:latin typeface="+mn-lt"/>
                <a:ea typeface="+mn-ea"/>
                <a:cs typeface="+mn-cs"/>
              </a:rPr>
              <a:t>Suggested lead in: show students the images </a:t>
            </a:r>
            <a:r>
              <a:rPr lang="en-GB" sz="1200" b="1" i="0" u="none" strike="noStrike" kern="1200" baseline="0" dirty="0" smtClean="0">
                <a:solidFill>
                  <a:schemeClr val="tx1"/>
                </a:solidFill>
                <a:latin typeface="+mn-lt"/>
                <a:ea typeface="+mn-ea"/>
                <a:cs typeface="+mn-cs"/>
              </a:rPr>
              <a:t>before </a:t>
            </a:r>
            <a:r>
              <a:rPr lang="en-GB" sz="1200" b="0" i="0" u="none" strike="noStrike" kern="1200" baseline="0" dirty="0" smtClean="0">
                <a:solidFill>
                  <a:schemeClr val="tx1"/>
                </a:solidFill>
                <a:latin typeface="+mn-lt"/>
                <a:ea typeface="+mn-ea"/>
                <a:cs typeface="+mn-cs"/>
              </a:rPr>
              <a:t>they listen and ask them to </a:t>
            </a:r>
            <a:r>
              <a:rPr lang="en-GB" sz="1200" b="1" i="0" u="none" strike="noStrike" kern="1200" baseline="0" dirty="0" smtClean="0">
                <a:solidFill>
                  <a:schemeClr val="tx1"/>
                </a:solidFill>
                <a:latin typeface="+mn-lt"/>
                <a:ea typeface="+mn-ea"/>
                <a:cs typeface="+mn-cs"/>
              </a:rPr>
              <a:t>speculate </a:t>
            </a:r>
            <a:r>
              <a:rPr lang="en-GB" sz="1200" b="0" i="0" u="none" strike="noStrike" kern="1200" baseline="0" dirty="0" smtClean="0">
                <a:solidFill>
                  <a:schemeClr val="tx1"/>
                </a:solidFill>
                <a:latin typeface="+mn-lt"/>
                <a:ea typeface="+mn-ea"/>
                <a:cs typeface="+mn-cs"/>
              </a:rPr>
              <a:t>about why people chose them. </a:t>
            </a:r>
          </a:p>
          <a:p>
            <a:r>
              <a:rPr lang="en-GB" sz="1200" b="0" i="0" u="none" strike="noStrike" kern="1200" baseline="0" dirty="0" smtClean="0">
                <a:solidFill>
                  <a:schemeClr val="tx1"/>
                </a:solidFill>
                <a:latin typeface="+mn-lt"/>
                <a:ea typeface="+mn-ea"/>
                <a:cs typeface="+mn-cs"/>
              </a:rPr>
              <a:t>Suggested </a:t>
            </a:r>
            <a:r>
              <a:rPr lang="en-GB" sz="1200" b="1" i="0" u="none" strike="noStrike" kern="1200" baseline="0" dirty="0" smtClean="0">
                <a:solidFill>
                  <a:schemeClr val="tx1"/>
                </a:solidFill>
                <a:latin typeface="+mn-lt"/>
                <a:ea typeface="+mn-ea"/>
                <a:cs typeface="+mn-cs"/>
              </a:rPr>
              <a:t>homework</a:t>
            </a:r>
            <a:r>
              <a:rPr lang="en-GB" sz="1200" b="0" i="0" u="none" strike="noStrike" kern="1200" baseline="0" dirty="0" smtClean="0">
                <a:solidFill>
                  <a:schemeClr val="tx1"/>
                </a:solidFill>
                <a:latin typeface="+mn-lt"/>
                <a:ea typeface="+mn-ea"/>
                <a:cs typeface="+mn-cs"/>
              </a:rPr>
              <a:t>, students go to the Roche site and listen to a minimum of two other ARTiculation presentations and repeat the process of worksheet 2. </a:t>
            </a:r>
            <a:endParaRPr lang="en-GB" dirty="0"/>
          </a:p>
        </p:txBody>
      </p:sp>
      <p:sp>
        <p:nvSpPr>
          <p:cNvPr id="4" name="Slide Number Placeholder 3"/>
          <p:cNvSpPr>
            <a:spLocks noGrp="1"/>
          </p:cNvSpPr>
          <p:nvPr>
            <p:ph type="sldNum" sz="quarter" idx="10"/>
          </p:nvPr>
        </p:nvSpPr>
        <p:spPr/>
        <p:txBody>
          <a:bodyPr/>
          <a:lstStyle/>
          <a:p>
            <a:fld id="{CABDCD81-BAD7-43C2-A037-40C8A31C834D}" type="slidenum">
              <a:rPr lang="en-GB" smtClean="0"/>
              <a:t>2</a:t>
            </a:fld>
            <a:endParaRPr lang="en-GB"/>
          </a:p>
        </p:txBody>
      </p:sp>
    </p:spTree>
    <p:extLst>
      <p:ext uri="{BB962C8B-B14F-4D97-AF65-F5344CB8AC3E}">
        <p14:creationId xmlns:p14="http://schemas.microsoft.com/office/powerpoint/2010/main" val="39642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baseline="0" dirty="0" smtClean="0">
                <a:solidFill>
                  <a:schemeClr val="tx1"/>
                </a:solidFill>
                <a:latin typeface="+mn-lt"/>
                <a:ea typeface="+mn-ea"/>
                <a:cs typeface="+mn-cs"/>
              </a:rPr>
              <a:t>What makes a good presentation? </a:t>
            </a:r>
          </a:p>
          <a:p>
            <a:r>
              <a:rPr lang="it-IT" sz="1200" b="0" i="0" u="sng" strike="noStrike" kern="1200" baseline="0" dirty="0" smtClean="0">
                <a:solidFill>
                  <a:schemeClr val="tx1"/>
                </a:solidFill>
                <a:latin typeface="+mn-lt"/>
                <a:ea typeface="+mn-ea"/>
                <a:cs typeface="+mn-cs"/>
              </a:rPr>
              <a:t>Image </a:t>
            </a:r>
            <a:r>
              <a:rPr lang="it-IT" sz="1200" b="0" i="0" u="sng" strike="noStrike" kern="1200" baseline="0" dirty="0" err="1" smtClean="0">
                <a:solidFill>
                  <a:schemeClr val="tx1"/>
                </a:solidFill>
                <a:latin typeface="+mn-lt"/>
                <a:ea typeface="+mn-ea"/>
                <a:cs typeface="+mn-cs"/>
              </a:rPr>
              <a:t>ref</a:t>
            </a:r>
            <a:r>
              <a:rPr lang="it-IT" sz="1200" b="0" i="0" u="sng" strike="noStrike" kern="1200" baseline="0" dirty="0" smtClean="0">
                <a:solidFill>
                  <a:schemeClr val="tx1"/>
                </a:solidFill>
                <a:latin typeface="+mn-lt"/>
                <a:ea typeface="+mn-ea"/>
                <a:cs typeface="+mn-cs"/>
              </a:rPr>
              <a:t>: Photo </a:t>
            </a:r>
            <a:r>
              <a:rPr lang="it-IT" sz="1200" b="0" i="0" u="sng" strike="noStrike" kern="1200" baseline="0" dirty="0" err="1" smtClean="0">
                <a:solidFill>
                  <a:schemeClr val="tx1"/>
                </a:solidFill>
                <a:latin typeface="+mn-lt"/>
                <a:ea typeface="+mn-ea"/>
                <a:cs typeface="+mn-cs"/>
              </a:rPr>
              <a:t>taken</a:t>
            </a:r>
            <a:r>
              <a:rPr lang="it-IT" sz="1200" b="0" i="0" u="sng" strike="noStrike" kern="1200" baseline="0" dirty="0" smtClean="0">
                <a:solidFill>
                  <a:schemeClr val="tx1"/>
                </a:solidFill>
                <a:latin typeface="+mn-lt"/>
                <a:ea typeface="+mn-ea"/>
                <a:cs typeface="+mn-cs"/>
              </a:rPr>
              <a:t> at </a:t>
            </a:r>
            <a:r>
              <a:rPr lang="it-IT" sz="1200" b="0" i="0" u="sng" strike="noStrike" kern="1200" baseline="0" dirty="0" err="1" smtClean="0">
                <a:solidFill>
                  <a:schemeClr val="tx1"/>
                </a:solidFill>
                <a:latin typeface="+mn-lt"/>
                <a:ea typeface="+mn-ea"/>
                <a:cs typeface="+mn-cs"/>
              </a:rPr>
              <a:t>Articulation</a:t>
            </a:r>
            <a:r>
              <a:rPr lang="it-IT" sz="1200" b="0" i="0" u="sng" strike="noStrike" kern="1200" baseline="0" dirty="0" smtClean="0">
                <a:solidFill>
                  <a:schemeClr val="tx1"/>
                </a:solidFill>
                <a:latin typeface="+mn-lt"/>
                <a:ea typeface="+mn-ea"/>
                <a:cs typeface="+mn-cs"/>
              </a:rPr>
              <a:t> </a:t>
            </a:r>
            <a:r>
              <a:rPr lang="it-IT" sz="1200" b="0" i="0" u="sng" strike="noStrike" kern="1200" baseline="0" dirty="0" err="1" smtClean="0">
                <a:solidFill>
                  <a:schemeClr val="tx1"/>
                </a:solidFill>
                <a:latin typeface="+mn-lt"/>
                <a:ea typeface="+mn-ea"/>
                <a:cs typeface="+mn-cs"/>
              </a:rPr>
              <a:t>Prize</a:t>
            </a:r>
            <a:r>
              <a:rPr lang="it-IT" sz="1200" b="0" i="0" u="sng" strike="noStrike" kern="1200" baseline="0" dirty="0" smtClean="0">
                <a:solidFill>
                  <a:schemeClr val="tx1"/>
                </a:solidFill>
                <a:latin typeface="+mn-lt"/>
                <a:ea typeface="+mn-ea"/>
                <a:cs typeface="+mn-cs"/>
              </a:rPr>
              <a:t> Italia </a:t>
            </a:r>
            <a:r>
              <a:rPr lang="it-IT" sz="1200" b="0" i="0" u="sng" strike="noStrike" kern="1200" baseline="0" dirty="0" err="1" smtClean="0">
                <a:solidFill>
                  <a:schemeClr val="tx1"/>
                </a:solidFill>
                <a:latin typeface="+mn-lt"/>
                <a:ea typeface="+mn-ea"/>
                <a:cs typeface="+mn-cs"/>
              </a:rPr>
              <a:t>event</a:t>
            </a:r>
            <a:r>
              <a:rPr lang="it-IT" sz="1200" b="0" i="0" u="sng" strike="noStrike" kern="1200" baseline="0" dirty="0" smtClean="0">
                <a:solidFill>
                  <a:schemeClr val="tx1"/>
                </a:solidFill>
                <a:latin typeface="+mn-lt"/>
                <a:ea typeface="+mn-ea"/>
                <a:cs typeface="+mn-cs"/>
              </a:rPr>
              <a:t> at British School at Rome, March 2016 (image shows an </a:t>
            </a:r>
            <a:r>
              <a:rPr lang="it-IT" sz="1200" b="0" i="0" u="sng" strike="noStrike" kern="1200" baseline="0" dirty="0" err="1" smtClean="0">
                <a:solidFill>
                  <a:schemeClr val="tx1"/>
                </a:solidFill>
                <a:latin typeface="+mn-lt"/>
                <a:ea typeface="+mn-ea"/>
                <a:cs typeface="+mn-cs"/>
              </a:rPr>
              <a:t>artwork</a:t>
            </a:r>
            <a:r>
              <a:rPr lang="it-IT" sz="1200" b="0" i="0" u="sng" strike="noStrike" kern="1200" baseline="0" dirty="0" smtClean="0">
                <a:solidFill>
                  <a:schemeClr val="tx1"/>
                </a:solidFill>
                <a:latin typeface="+mn-lt"/>
                <a:ea typeface="+mn-ea"/>
                <a:cs typeface="+mn-cs"/>
              </a:rPr>
              <a:t> by Chris </a:t>
            </a:r>
            <a:r>
              <a:rPr lang="it-IT" sz="1200" b="0" i="0" u="sng" strike="noStrike" kern="1200" baseline="0" dirty="0" err="1" smtClean="0">
                <a:solidFill>
                  <a:schemeClr val="tx1"/>
                </a:solidFill>
                <a:latin typeface="+mn-lt"/>
                <a:ea typeface="+mn-ea"/>
                <a:cs typeface="+mn-cs"/>
              </a:rPr>
              <a:t>ofili</a:t>
            </a:r>
            <a:r>
              <a:rPr lang="it-IT" sz="1200" b="0" i="0" u="sng" strike="noStrike" kern="1200" baseline="0" dirty="0" smtClean="0">
                <a:solidFill>
                  <a:schemeClr val="tx1"/>
                </a:solidFill>
                <a:latin typeface="+mn-lt"/>
                <a:ea typeface="+mn-ea"/>
                <a:cs typeface="+mn-cs"/>
              </a:rPr>
              <a:t>)</a:t>
            </a:r>
          </a:p>
          <a:p>
            <a:endParaRPr lang="en-GB" sz="1200" b="0" i="0" u="sng"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Aim: </a:t>
            </a:r>
            <a:r>
              <a:rPr lang="en-GB" sz="1200" b="0" i="0" u="none" strike="noStrike" kern="1200" baseline="0" dirty="0" smtClean="0">
                <a:solidFill>
                  <a:schemeClr val="tx1"/>
                </a:solidFill>
                <a:latin typeface="+mn-lt"/>
                <a:ea typeface="+mn-ea"/>
                <a:cs typeface="+mn-cs"/>
              </a:rPr>
              <a:t>To encourage students to explore features of a good presentation and begin to critically evaluate what they see. To start a checklist to be used later in their own evaluations.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Activity/Instructions </a:t>
            </a:r>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One: </a:t>
            </a:r>
            <a:r>
              <a:rPr lang="en-GB" sz="1200" b="0" i="0" u="none" strike="noStrike" kern="1200" baseline="0" dirty="0" smtClean="0">
                <a:solidFill>
                  <a:schemeClr val="tx1"/>
                </a:solidFill>
                <a:latin typeface="+mn-lt"/>
                <a:ea typeface="+mn-ea"/>
                <a:cs typeface="+mn-cs"/>
              </a:rPr>
              <a:t>Ask students to draw up a checklist of what they think makes a good presentation. Suggest to them they consider the importance of impact at the beginning and different ways to open a presentation (you may need to show the introductions of the Roche speakers again). </a:t>
            </a:r>
          </a:p>
          <a:p>
            <a:r>
              <a:rPr lang="en-GB" sz="1200" b="0" i="0" u="none" strike="noStrike" kern="1200" baseline="0" dirty="0" smtClean="0">
                <a:solidFill>
                  <a:schemeClr val="tx1"/>
                </a:solidFill>
                <a:latin typeface="+mn-lt"/>
                <a:ea typeface="+mn-ea"/>
                <a:cs typeface="+mn-cs"/>
              </a:rPr>
              <a:t>Students’ comments and observations can be used/reformulated to draw up an initial checklist. </a:t>
            </a:r>
          </a:p>
          <a:p>
            <a:r>
              <a:rPr lang="en-GB" sz="1200" b="0" i="0" u="none" strike="noStrike" kern="1200" baseline="0" dirty="0" smtClean="0">
                <a:solidFill>
                  <a:schemeClr val="tx1"/>
                </a:solidFill>
                <a:latin typeface="+mn-lt"/>
                <a:ea typeface="+mn-ea"/>
                <a:cs typeface="+mn-cs"/>
              </a:rPr>
              <a:t>This checklist can be used to assess others and themselves.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 </a:t>
            </a:r>
            <a:r>
              <a:rPr lang="en-GB" sz="1200" b="1" i="0" u="none" strike="noStrike" kern="1200" baseline="0" dirty="0" smtClean="0">
                <a:solidFill>
                  <a:schemeClr val="tx1"/>
                </a:solidFill>
                <a:latin typeface="+mn-lt"/>
                <a:ea typeface="+mn-ea"/>
                <a:cs typeface="+mn-cs"/>
              </a:rPr>
              <a:t>checklist </a:t>
            </a:r>
            <a:r>
              <a:rPr lang="en-GB" sz="1200" b="0" i="0" u="none" strike="noStrike" kern="1200" baseline="0" dirty="0" smtClean="0">
                <a:solidFill>
                  <a:schemeClr val="tx1"/>
                </a:solidFill>
                <a:latin typeface="+mn-lt"/>
                <a:ea typeface="+mn-ea"/>
                <a:cs typeface="+mn-cs"/>
              </a:rPr>
              <a:t>should contain some of these elements but it is not prescriptive if you believe the students’ ideas are valid then include them. For reasons of space we have limited this to four on the worksheet. </a:t>
            </a:r>
          </a:p>
          <a:p>
            <a:r>
              <a:rPr lang="en-GB" sz="1200" b="1" i="0" u="none" strike="noStrike" kern="1200" baseline="0" dirty="0" smtClean="0">
                <a:solidFill>
                  <a:schemeClr val="tx1"/>
                </a:solidFill>
                <a:latin typeface="+mn-lt"/>
                <a:ea typeface="+mn-ea"/>
                <a:cs typeface="+mn-cs"/>
              </a:rPr>
              <a:t>How does the speaker </a:t>
            </a:r>
            <a:r>
              <a:rPr lang="en-GB" sz="1200" b="1" i="1" u="none" strike="noStrike" kern="1200" baseline="0" dirty="0" smtClean="0">
                <a:solidFill>
                  <a:schemeClr val="tx1"/>
                </a:solidFill>
                <a:latin typeface="+mn-lt"/>
                <a:ea typeface="+mn-ea"/>
                <a:cs typeface="+mn-cs"/>
              </a:rPr>
              <a:t>engage </a:t>
            </a:r>
            <a:r>
              <a:rPr lang="en-GB" sz="1200" b="1" i="0" u="none" strike="noStrike" kern="1200" baseline="0" dirty="0" smtClean="0">
                <a:solidFill>
                  <a:schemeClr val="tx1"/>
                </a:solidFill>
                <a:latin typeface="+mn-lt"/>
                <a:ea typeface="+mn-ea"/>
                <a:cs typeface="+mn-cs"/>
              </a:rPr>
              <a:t>with the audience? Do they get the audience attention (How?)? Are they easy to understand? Does the presentation </a:t>
            </a:r>
            <a:r>
              <a:rPr lang="en-GB" sz="1200" b="1" i="1" u="none" strike="noStrike" kern="1200" baseline="0" dirty="0" smtClean="0">
                <a:solidFill>
                  <a:schemeClr val="tx1"/>
                </a:solidFill>
                <a:latin typeface="+mn-lt"/>
                <a:ea typeface="+mn-ea"/>
                <a:cs typeface="+mn-cs"/>
              </a:rPr>
              <a:t>flow </a:t>
            </a:r>
            <a:r>
              <a:rPr lang="en-GB" sz="1200" b="1" i="0" u="none" strike="noStrike" kern="1200" baseline="0" dirty="0" smtClean="0">
                <a:solidFill>
                  <a:schemeClr val="tx1"/>
                </a:solidFill>
                <a:latin typeface="+mn-lt"/>
                <a:ea typeface="+mn-ea"/>
                <a:cs typeface="+mn-cs"/>
              </a:rPr>
              <a:t>well? Do they use humour, personal experience, stimulating visuals? Are there any idiosyncratic behaviours (ticks) that you notice? </a:t>
            </a: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BDCD81-BAD7-43C2-A037-40C8A31C834D}" type="slidenum">
              <a:rPr lang="en-GB" smtClean="0"/>
              <a:t>3</a:t>
            </a:fld>
            <a:endParaRPr lang="en-GB"/>
          </a:p>
        </p:txBody>
      </p:sp>
    </p:spTree>
    <p:extLst>
      <p:ext uri="{BB962C8B-B14F-4D97-AF65-F5344CB8AC3E}">
        <p14:creationId xmlns:p14="http://schemas.microsoft.com/office/powerpoint/2010/main" val="144717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baseline="0" dirty="0" smtClean="0">
                <a:solidFill>
                  <a:schemeClr val="tx1"/>
                </a:solidFill>
                <a:latin typeface="+mn-lt"/>
                <a:ea typeface="+mn-ea"/>
                <a:cs typeface="+mn-cs"/>
              </a:rPr>
              <a:t>Explain reasons for choice of work contd.</a:t>
            </a:r>
          </a:p>
          <a:p>
            <a:endParaRPr lang="en-GB" sz="1200" b="0" i="0" u="sng" strike="noStrike" kern="1200" baseline="0" dirty="0" smtClean="0">
              <a:solidFill>
                <a:schemeClr val="tx1"/>
              </a:solidFill>
              <a:latin typeface="+mn-lt"/>
              <a:ea typeface="+mn-ea"/>
              <a:cs typeface="+mn-cs"/>
            </a:endParaRPr>
          </a:p>
          <a:p>
            <a:r>
              <a:rPr lang="it-IT" sz="1200" b="0" i="0" u="sng" strike="noStrike" kern="1200" baseline="0" dirty="0" smtClean="0">
                <a:solidFill>
                  <a:schemeClr val="tx1"/>
                </a:solidFill>
                <a:latin typeface="+mn-lt"/>
                <a:ea typeface="+mn-ea"/>
                <a:cs typeface="+mn-cs"/>
              </a:rPr>
              <a:t>Image </a:t>
            </a:r>
            <a:r>
              <a:rPr lang="it-IT" sz="1200" b="0" i="0" u="sng" strike="noStrike" kern="1200" baseline="0" dirty="0" err="1" smtClean="0">
                <a:solidFill>
                  <a:schemeClr val="tx1"/>
                </a:solidFill>
                <a:latin typeface="+mn-lt"/>
                <a:ea typeface="+mn-ea"/>
                <a:cs typeface="+mn-cs"/>
              </a:rPr>
              <a:t>Ref</a:t>
            </a:r>
            <a:r>
              <a:rPr lang="it-IT" sz="1200" b="0" i="0" u="sng"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This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is</a:t>
            </a:r>
            <a:r>
              <a:rPr lang="it-IT" sz="1200" b="0" i="0" u="none" strike="noStrike" kern="1200" baseline="0" dirty="0" smtClean="0">
                <a:solidFill>
                  <a:schemeClr val="tx1"/>
                </a:solidFill>
                <a:latin typeface="+mn-lt"/>
                <a:ea typeface="+mn-ea"/>
                <a:cs typeface="+mn-cs"/>
              </a:rPr>
              <a:t> a </a:t>
            </a:r>
            <a:r>
              <a:rPr lang="it-IT" sz="1200" b="0" i="0" u="none" strike="noStrike" kern="1200" baseline="0" dirty="0" err="1" smtClean="0">
                <a:solidFill>
                  <a:schemeClr val="tx1"/>
                </a:solidFill>
                <a:latin typeface="+mn-lt"/>
                <a:ea typeface="+mn-ea"/>
                <a:cs typeface="+mn-cs"/>
              </a:rPr>
              <a:t>screenshot</a:t>
            </a:r>
            <a:r>
              <a:rPr lang="it-IT" sz="1200" b="0" i="0" u="none" strike="noStrike" kern="1200" baseline="0" dirty="0" smtClean="0">
                <a:solidFill>
                  <a:schemeClr val="tx1"/>
                </a:solidFill>
                <a:latin typeface="+mn-lt"/>
                <a:ea typeface="+mn-ea"/>
                <a:cs typeface="+mn-cs"/>
              </a:rPr>
              <a:t> from the Roche Court Educational Trust </a:t>
            </a:r>
            <a:r>
              <a:rPr lang="it-IT" sz="1200" b="0" i="0" u="none" strike="noStrike" kern="1200" baseline="0" dirty="0" err="1" smtClean="0">
                <a:solidFill>
                  <a:schemeClr val="tx1"/>
                </a:solidFill>
                <a:latin typeface="+mn-lt"/>
                <a:ea typeface="+mn-ea"/>
                <a:cs typeface="+mn-cs"/>
              </a:rPr>
              <a:t>Vimeo</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playlist</a:t>
            </a:r>
            <a:endParaRPr lang="it-IT"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US" b="1" dirty="0" smtClean="0">
                <a:latin typeface="Avenir Book"/>
                <a:cs typeface="Avenir Book"/>
              </a:rPr>
              <a:t>Aim: </a:t>
            </a:r>
            <a:r>
              <a:rPr lang="en-US" b="0" dirty="0" smtClean="0">
                <a:latin typeface="Avenir Book"/>
                <a:cs typeface="Avenir Book"/>
              </a:rPr>
              <a:t>to encourage students to suggest and explore features of a good presentation</a:t>
            </a:r>
            <a:endParaRPr lang="en-GB" b="0" dirty="0" smtClean="0">
              <a:latin typeface="Avenir Book"/>
              <a:cs typeface="Avenir Book"/>
            </a:endParaRPr>
          </a:p>
          <a:p>
            <a:r>
              <a:rPr lang="en-US" b="0" dirty="0" smtClean="0">
                <a:latin typeface="Avenir Book"/>
                <a:cs typeface="Avenir Book"/>
              </a:rPr>
              <a:t>To start a checklist to be used later in course for evaluation purposes</a:t>
            </a:r>
            <a:endParaRPr lang="en-GB" b="0" dirty="0" smtClean="0">
              <a:latin typeface="Avenir Book"/>
              <a:cs typeface="Avenir Book"/>
            </a:endParaRPr>
          </a:p>
          <a:p>
            <a:endParaRPr lang="en-US" b="1" dirty="0" smtClean="0">
              <a:latin typeface="Avenir Book"/>
              <a:cs typeface="Avenir Book"/>
            </a:endParaRPr>
          </a:p>
          <a:p>
            <a:r>
              <a:rPr lang="en-GB" sz="1200" b="1" i="0" u="none" strike="noStrike" kern="1200" baseline="0" dirty="0" smtClean="0">
                <a:solidFill>
                  <a:schemeClr val="tx1"/>
                </a:solidFill>
                <a:latin typeface="+mn-lt"/>
                <a:ea typeface="+mn-ea"/>
                <a:cs typeface="+mn-cs"/>
              </a:rPr>
              <a:t>Two: </a:t>
            </a:r>
            <a:r>
              <a:rPr lang="en-GB" sz="1200" b="0" i="0" u="none" strike="noStrike" kern="1200" baseline="0" dirty="0" smtClean="0">
                <a:solidFill>
                  <a:schemeClr val="tx1"/>
                </a:solidFill>
                <a:latin typeface="+mn-lt"/>
                <a:ea typeface="+mn-ea"/>
                <a:cs typeface="+mn-cs"/>
              </a:rPr>
              <a:t>Watch the introduction from Lyle’s presentation: https://vimeo.com/90105909 </a:t>
            </a:r>
          </a:p>
          <a:p>
            <a:r>
              <a:rPr lang="en-GB" sz="1200" b="0" i="0" u="none" strike="noStrike" kern="1200" baseline="0" dirty="0" smtClean="0">
                <a:solidFill>
                  <a:schemeClr val="tx1"/>
                </a:solidFill>
                <a:latin typeface="+mn-lt"/>
                <a:ea typeface="+mn-ea"/>
                <a:cs typeface="+mn-cs"/>
              </a:rPr>
              <a:t>What were his reasons for choosing this work? </a:t>
            </a:r>
          </a:p>
          <a:p>
            <a:r>
              <a:rPr lang="en-GB" sz="1200" b="0" i="0" u="none" strike="noStrike" kern="1200" baseline="0" dirty="0" smtClean="0">
                <a:solidFill>
                  <a:schemeClr val="tx1"/>
                </a:solidFill>
                <a:latin typeface="+mn-lt"/>
                <a:ea typeface="+mn-ea"/>
                <a:cs typeface="+mn-cs"/>
              </a:rPr>
              <a:t>Students use their evaluation checklist to analyse his introduction. </a:t>
            </a:r>
          </a:p>
          <a:p>
            <a:r>
              <a:rPr lang="en-GB" sz="1200" b="0" i="0" u="none" strike="noStrike" kern="1200" baseline="0" dirty="0" smtClean="0">
                <a:solidFill>
                  <a:schemeClr val="tx1"/>
                </a:solidFill>
                <a:latin typeface="+mn-lt"/>
                <a:ea typeface="+mn-ea"/>
                <a:cs typeface="+mn-cs"/>
              </a:rPr>
              <a:t>Did he use any techniques not previously mentioned? (Yes, direct questions to the audience). </a:t>
            </a:r>
          </a:p>
          <a:p>
            <a:r>
              <a:rPr lang="en-GB" sz="1200" b="0" i="0" u="none" strike="noStrike" kern="1200" baseline="0" dirty="0" smtClean="0">
                <a:solidFill>
                  <a:schemeClr val="tx1"/>
                </a:solidFill>
                <a:latin typeface="+mn-lt"/>
                <a:ea typeface="+mn-ea"/>
                <a:cs typeface="+mn-cs"/>
              </a:rPr>
              <a:t>Homework: Students look at the Roche presenters they selected in the previous homework and evaluate the introduction of their presentations using their checklists. They should also add some new ideas to their checklists based on what they have watched. </a:t>
            </a:r>
            <a:endParaRPr lang="en-GB" dirty="0" smtClean="0">
              <a:latin typeface="Arial" panose="020B0604020202020204" pitchFamily="34" charset="0"/>
              <a:cs typeface="Arial" panose="020B0604020202020204" pitchFamily="34" charset="0"/>
            </a:endParaRPr>
          </a:p>
          <a:p>
            <a:endParaRPr lang="en-GB" dirty="0">
              <a:latin typeface="Avenir Book"/>
              <a:cs typeface="Avenir Book"/>
            </a:endParaRPr>
          </a:p>
        </p:txBody>
      </p:sp>
      <p:sp>
        <p:nvSpPr>
          <p:cNvPr id="4" name="Slide Number Placeholder 3"/>
          <p:cNvSpPr>
            <a:spLocks noGrp="1"/>
          </p:cNvSpPr>
          <p:nvPr>
            <p:ph type="sldNum" sz="quarter" idx="10"/>
          </p:nvPr>
        </p:nvSpPr>
        <p:spPr/>
        <p:txBody>
          <a:bodyPr/>
          <a:lstStyle/>
          <a:p>
            <a:fld id="{CABDCD81-BAD7-43C2-A037-40C8A31C834D}" type="slidenum">
              <a:rPr lang="en-GB" smtClean="0"/>
              <a:t>4</a:t>
            </a:fld>
            <a:endParaRPr lang="en-GB"/>
          </a:p>
        </p:txBody>
      </p:sp>
    </p:spTree>
    <p:extLst>
      <p:ext uri="{BB962C8B-B14F-4D97-AF65-F5344CB8AC3E}">
        <p14:creationId xmlns:p14="http://schemas.microsoft.com/office/powerpoint/2010/main" val="144717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baseline="0" dirty="0" smtClean="0">
                <a:solidFill>
                  <a:schemeClr val="tx1"/>
                </a:solidFill>
                <a:latin typeface="+mn-lt"/>
                <a:ea typeface="+mn-ea"/>
                <a:cs typeface="+mn-cs"/>
              </a:rPr>
              <a:t>Contemporary British artists </a:t>
            </a:r>
          </a:p>
          <a:p>
            <a:r>
              <a:rPr lang="it-IT" sz="1200" b="0" i="0" u="none" strike="noStrike" kern="1200" baseline="0" dirty="0" smtClean="0">
                <a:solidFill>
                  <a:schemeClr val="tx1"/>
                </a:solidFill>
                <a:latin typeface="+mn-lt"/>
                <a:ea typeface="+mn-ea"/>
                <a:cs typeface="+mn-cs"/>
              </a:rPr>
              <a:t>(IMAGE REF: Artist Jeremy </a:t>
            </a:r>
            <a:r>
              <a:rPr lang="it-IT" sz="1200" b="0" i="0" u="none" strike="noStrike" kern="1200" baseline="0" dirty="0" err="1" smtClean="0">
                <a:solidFill>
                  <a:schemeClr val="tx1"/>
                </a:solidFill>
                <a:latin typeface="+mn-lt"/>
                <a:ea typeface="+mn-ea"/>
                <a:cs typeface="+mn-cs"/>
              </a:rPr>
              <a:t>Dellar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outside</a:t>
            </a:r>
            <a:r>
              <a:rPr lang="it-IT" sz="1200" b="0" i="0" u="none" strike="noStrike" kern="1200" baseline="0" dirty="0" smtClean="0">
                <a:solidFill>
                  <a:schemeClr val="tx1"/>
                </a:solidFill>
                <a:latin typeface="+mn-lt"/>
                <a:ea typeface="+mn-ea"/>
                <a:cs typeface="+mn-cs"/>
              </a:rPr>
              <a:t> the British </a:t>
            </a:r>
            <a:r>
              <a:rPr lang="it-IT" sz="1200" b="0" i="0" u="none" strike="noStrike" kern="1200" baseline="0" dirty="0" err="1" smtClean="0">
                <a:solidFill>
                  <a:schemeClr val="tx1"/>
                </a:solidFill>
                <a:latin typeface="+mn-lt"/>
                <a:ea typeface="+mn-ea"/>
                <a:cs typeface="+mn-cs"/>
              </a:rPr>
              <a:t>Pavilion</a:t>
            </a:r>
            <a:r>
              <a:rPr lang="it-IT" sz="1200" b="0" i="0" u="none" strike="noStrike" kern="1200" baseline="0" dirty="0" smtClean="0">
                <a:solidFill>
                  <a:schemeClr val="tx1"/>
                </a:solidFill>
                <a:latin typeface="+mn-lt"/>
                <a:ea typeface="+mn-ea"/>
                <a:cs typeface="+mn-cs"/>
              </a:rPr>
              <a:t> in </a:t>
            </a:r>
            <a:r>
              <a:rPr lang="it-IT" sz="1200" b="0" i="0" u="none" strike="noStrike" kern="1200" baseline="0" dirty="0" err="1" smtClean="0">
                <a:solidFill>
                  <a:schemeClr val="tx1"/>
                </a:solidFill>
                <a:latin typeface="+mn-lt"/>
                <a:ea typeface="+mn-ea"/>
                <a:cs typeface="+mn-cs"/>
              </a:rPr>
              <a:t>Venice</a:t>
            </a:r>
            <a:r>
              <a:rPr lang="it-IT" sz="1200" b="0" i="0" u="none" strike="noStrike" kern="1200" baseline="0" dirty="0" smtClean="0">
                <a:solidFill>
                  <a:schemeClr val="tx1"/>
                </a:solidFill>
                <a:latin typeface="+mn-lt"/>
                <a:ea typeface="+mn-ea"/>
                <a:cs typeface="+mn-cs"/>
              </a:rPr>
              <a:t>, 2013)</a:t>
            </a:r>
            <a:endParaRPr lang="en-GB" sz="1200" b="0" i="0" u="none" strike="noStrike" kern="1200" baseline="0" dirty="0" smtClean="0">
              <a:solidFill>
                <a:schemeClr val="tx1"/>
              </a:solidFill>
              <a:latin typeface="+mn-lt"/>
              <a:ea typeface="+mn-ea"/>
              <a:cs typeface="+mn-cs"/>
            </a:endParaRPr>
          </a:p>
          <a:p>
            <a:endParaRPr lang="en-GB" sz="1200" b="0" i="0" u="sng" strike="noStrike" kern="1200" baseline="0" dirty="0" smtClean="0">
              <a:solidFill>
                <a:schemeClr val="tx1"/>
              </a:solidFill>
              <a:latin typeface="+mn-lt"/>
              <a:ea typeface="+mn-ea"/>
              <a:cs typeface="+mn-cs"/>
            </a:endParaRPr>
          </a:p>
          <a:p>
            <a:r>
              <a:rPr lang="en-US" sz="1200" u="sng" kern="1200" dirty="0" smtClean="0">
                <a:solidFill>
                  <a:schemeClr val="tx1"/>
                </a:solidFill>
                <a:effectLst/>
                <a:latin typeface="+mn-lt"/>
                <a:ea typeface="+mn-ea"/>
                <a:cs typeface="+mn-cs"/>
              </a:rPr>
              <a:t>Contemporary British artists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Aim:</a:t>
            </a:r>
            <a:r>
              <a:rPr lang="en-US" sz="1200" kern="1200" dirty="0" smtClean="0">
                <a:solidFill>
                  <a:schemeClr val="tx1"/>
                </a:solidFill>
                <a:effectLst/>
                <a:latin typeface="+mn-lt"/>
                <a:ea typeface="+mn-ea"/>
                <a:cs typeface="+mn-cs"/>
              </a:rPr>
              <a:t> To introduce some contemporary artists, to explore reactions and reasons to recycle some of the language and ideas from previous work.</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Activity /Instructions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Teacher asks students if they have heard of any of the British artists named on the slide and a conversation can develop if the students are familiar with the artists and their work.  The</a:t>
            </a:r>
            <a:r>
              <a:rPr lang="en-GB" sz="1200" kern="1200" baseline="0" dirty="0" smtClean="0">
                <a:solidFill>
                  <a:schemeClr val="tx1"/>
                </a:solidFill>
                <a:effectLst/>
                <a:latin typeface="+mn-lt"/>
                <a:ea typeface="+mn-ea"/>
                <a:cs typeface="+mn-cs"/>
              </a:rPr>
              <a:t> question on the slide </a:t>
            </a:r>
            <a:r>
              <a:rPr lang="en-GB" sz="1200" b="0" kern="1200" baseline="0" dirty="0" smtClean="0">
                <a:solidFill>
                  <a:schemeClr val="tx1"/>
                </a:solidFill>
                <a:effectLst/>
                <a:latin typeface="+mn-lt"/>
                <a:ea typeface="+mn-ea"/>
                <a:cs typeface="+mn-cs"/>
              </a:rPr>
              <a:t>”</a:t>
            </a:r>
            <a:r>
              <a:rPr lang="en-US" b="0" dirty="0" smtClean="0">
                <a:latin typeface="Arial" panose="020B0604020202020204" pitchFamily="34" charset="0"/>
                <a:cs typeface="Arial" panose="020B0604020202020204" pitchFamily="34" charset="0"/>
              </a:rPr>
              <a:t>Which ones have represented their country at the Venice Biennale?” can be used to</a:t>
            </a:r>
            <a:r>
              <a:rPr lang="en-US" b="0" baseline="0" dirty="0" smtClean="0">
                <a:latin typeface="Arial" panose="020B0604020202020204" pitchFamily="34" charset="0"/>
                <a:cs typeface="Arial" panose="020B0604020202020204" pitchFamily="34" charset="0"/>
              </a:rPr>
              <a:t> get the students to research the artists.</a:t>
            </a:r>
            <a:endParaRPr lang="en-GB" b="0" dirty="0" smtClean="0">
              <a:latin typeface="Arial" panose="020B0604020202020204" pitchFamily="34" charset="0"/>
              <a:cs typeface="Arial" panose="020B0604020202020204" pitchFamily="34" charset="0"/>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Students look at a selection of works by the artists (</a:t>
            </a:r>
            <a:r>
              <a:rPr lang="en-GB" sz="1200" b="1" kern="1200" dirty="0" smtClean="0">
                <a:solidFill>
                  <a:schemeClr val="tx1"/>
                </a:solidFill>
                <a:effectLst/>
                <a:latin typeface="+mn-lt"/>
                <a:ea typeface="+mn-ea"/>
                <a:cs typeface="+mn-cs"/>
              </a:rPr>
              <a:t>either the teacher prints out images in advance or if there is internet access asks students to research some of</a:t>
            </a:r>
            <a:r>
              <a:rPr lang="en-GB" sz="1200" b="1" kern="1200" baseline="0" dirty="0" smtClean="0">
                <a:solidFill>
                  <a:schemeClr val="tx1"/>
                </a:solidFill>
                <a:effectLst/>
                <a:latin typeface="+mn-lt"/>
                <a:ea typeface="+mn-ea"/>
                <a:cs typeface="+mn-cs"/>
              </a:rPr>
              <a:t> the artists).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One:</a:t>
            </a:r>
            <a:r>
              <a:rPr lang="en-US" sz="1200" kern="1200" dirty="0" smtClean="0">
                <a:solidFill>
                  <a:schemeClr val="tx1"/>
                </a:solidFill>
                <a:effectLst/>
                <a:latin typeface="+mn-lt"/>
                <a:ea typeface="+mn-ea"/>
                <a:cs typeface="+mn-cs"/>
              </a:rPr>
              <a:t> Students look again at the artists’ work and decide if they like or dislike it, make notes in column 2 of worksheet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look again and try to elaborate their reaction, articulating what appeals to them.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theme, mood, space etc…).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Two:</a:t>
            </a:r>
            <a:r>
              <a:rPr lang="en-US" sz="1200" kern="1200" dirty="0" smtClean="0">
                <a:solidFill>
                  <a:schemeClr val="tx1"/>
                </a:solidFill>
                <a:effectLst/>
                <a:latin typeface="+mn-lt"/>
                <a:ea typeface="+mn-ea"/>
                <a:cs typeface="+mn-cs"/>
              </a:rPr>
              <a:t> Students compare impressions, and then work in small groups to prepare a short presentation of the work of their choice, giving reasons for their selection.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an opportunity for the teacher to monitor and make notes on worksheet 4.1 to help the students with language errors or encourage more risk taking. This could be done in both One and Two.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end of the lesson the teacher should note the reactions of the student and note them in worksheet 4.2. These will be used to guide the student in their selection process. They will help build a profile of the type of art the student likes.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Homework:</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investigate either individually or in small groups the artist(s) they liked. They can go to artists’ websites or google them for background information. Using worksheet 4 they should investigate their reactions and reasons for liking the artist.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investigate an artist </a:t>
            </a:r>
            <a:r>
              <a:rPr lang="en-US" sz="1200" u="sng" kern="1200" dirty="0" smtClean="0">
                <a:solidFill>
                  <a:schemeClr val="tx1"/>
                </a:solidFill>
                <a:effectLst/>
                <a:latin typeface="+mn-lt"/>
                <a:ea typeface="+mn-ea"/>
                <a:cs typeface="+mn-cs"/>
              </a:rPr>
              <a:t>they did not like</a:t>
            </a:r>
            <a:r>
              <a:rPr lang="en-US" sz="1200" kern="1200" dirty="0" smtClean="0">
                <a:solidFill>
                  <a:schemeClr val="tx1"/>
                </a:solidFill>
                <a:effectLst/>
                <a:latin typeface="+mn-lt"/>
                <a:ea typeface="+mn-ea"/>
                <a:cs typeface="+mn-cs"/>
              </a:rPr>
              <a:t> and note their reactions and reasons.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can form the basis of an in-class discussion and offers the teacher an opportunity to offer feedback based on their notes in </a:t>
            </a:r>
            <a:r>
              <a:rPr lang="en-US" sz="1200" b="1" kern="1200" dirty="0" smtClean="0">
                <a:solidFill>
                  <a:schemeClr val="tx1"/>
                </a:solidFill>
                <a:effectLst/>
                <a:latin typeface="+mn-lt"/>
                <a:ea typeface="+mn-ea"/>
                <a:cs typeface="+mn-cs"/>
              </a:rPr>
              <a:t>worksheet 4.2</a:t>
            </a:r>
            <a:r>
              <a:rPr lang="en-US" sz="1200" kern="1200" dirty="0" smtClean="0">
                <a:solidFill>
                  <a:schemeClr val="tx1"/>
                </a:solidFill>
                <a:effectLst/>
                <a:latin typeface="+mn-lt"/>
                <a:ea typeface="+mn-ea"/>
                <a:cs typeface="+mn-cs"/>
              </a:rPr>
              <a:t>. Student discussion and teacher feedback should stimulate a more critical view of student reactions and perhaps to open their minds!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BDCD81-BAD7-43C2-A037-40C8A31C834D}" type="slidenum">
              <a:rPr lang="en-GB" smtClean="0"/>
              <a:t>5</a:t>
            </a:fld>
            <a:endParaRPr lang="en-GB"/>
          </a:p>
        </p:txBody>
      </p:sp>
    </p:spTree>
    <p:extLst>
      <p:ext uri="{BB962C8B-B14F-4D97-AF65-F5344CB8AC3E}">
        <p14:creationId xmlns:p14="http://schemas.microsoft.com/office/powerpoint/2010/main" val="137681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baseline="0" dirty="0" smtClean="0">
                <a:solidFill>
                  <a:schemeClr val="tx1"/>
                </a:solidFill>
                <a:latin typeface="+mn-lt"/>
                <a:ea typeface="+mn-ea"/>
                <a:cs typeface="+mn-cs"/>
              </a:rPr>
              <a:t>Choose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smtClean="0">
                <a:solidFill>
                  <a:schemeClr val="tx1"/>
                </a:solidFill>
                <a:latin typeface="+mn-lt"/>
                <a:ea typeface="+mn-ea"/>
                <a:cs typeface="+mn-cs"/>
              </a:rPr>
              <a:t>(Image ref: </a:t>
            </a:r>
            <a:r>
              <a:rPr lang="en-GB" dirty="0" smtClean="0"/>
              <a:t>Rachel Maclean, </a:t>
            </a:r>
            <a:r>
              <a:rPr lang="en-GB" i="1" dirty="0" smtClean="0"/>
              <a:t>Spite Your Face</a:t>
            </a:r>
            <a:r>
              <a:rPr lang="en-GB" dirty="0" smtClean="0"/>
              <a:t>, 2017. Courtesy Scotland + Venice. Commissioned by Alchemy Film &amp; Arts in partnership with Talbot Rice Gallery and the University of Edinburgh. Photo by Patrick Rafferty</a:t>
            </a:r>
            <a:r>
              <a:rPr lang="it-IT" sz="1200" b="0" i="0" u="none" strike="noStrike" kern="1200" baseline="0" dirty="0" smtClean="0">
                <a:solidFill>
                  <a:schemeClr val="tx1"/>
                </a:solidFill>
                <a:latin typeface="+mn-lt"/>
                <a:ea typeface="+mn-ea"/>
                <a:cs typeface="+mn-cs"/>
              </a:rPr>
              <a:t>)</a:t>
            </a:r>
            <a:endParaRPr lang="en-GB" sz="1200" b="0" i="0" u="none" strike="noStrike" kern="1200" baseline="0" dirty="0" smtClean="0">
              <a:solidFill>
                <a:schemeClr val="tx1"/>
              </a:solidFill>
              <a:latin typeface="+mn-lt"/>
              <a:ea typeface="+mn-ea"/>
              <a:cs typeface="+mn-cs"/>
            </a:endParaRPr>
          </a:p>
          <a:p>
            <a:endParaRPr lang="en-GB" sz="1200" b="0" i="0" u="sng"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final section summarises the work of the students in this part and prepares them </a:t>
            </a:r>
          </a:p>
          <a:p>
            <a:r>
              <a:rPr lang="en-GB" sz="1200" b="0" i="0" u="none" strike="noStrike" kern="1200" baseline="0" dirty="0" smtClean="0">
                <a:solidFill>
                  <a:schemeClr val="tx1"/>
                </a:solidFill>
                <a:latin typeface="+mn-lt"/>
                <a:ea typeface="+mn-ea"/>
                <a:cs typeface="+mn-cs"/>
              </a:rPr>
              <a:t>for part 2 Describe which explores aspects of colour, space, media and theme.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Aim: </a:t>
            </a:r>
            <a:r>
              <a:rPr lang="en-GB" sz="1200" b="0" i="0" u="none" strike="noStrike" kern="1200" baseline="0" dirty="0" smtClean="0">
                <a:solidFill>
                  <a:schemeClr val="tx1"/>
                </a:solidFill>
                <a:latin typeface="+mn-lt"/>
                <a:ea typeface="+mn-ea"/>
                <a:cs typeface="+mn-cs"/>
              </a:rPr>
              <a:t>One artist </a:t>
            </a:r>
          </a:p>
          <a:p>
            <a:r>
              <a:rPr lang="en-GB" sz="1200" b="0" i="0" u="none" strike="noStrike" kern="1200" baseline="0" dirty="0" smtClean="0">
                <a:solidFill>
                  <a:schemeClr val="tx1"/>
                </a:solidFill>
                <a:latin typeface="+mn-lt"/>
                <a:ea typeface="+mn-ea"/>
                <a:cs typeface="+mn-cs"/>
              </a:rPr>
              <a:t>Review reasons for choosing an artwork, preferably an artwork the student is passionate about! </a:t>
            </a:r>
          </a:p>
          <a:p>
            <a:r>
              <a:rPr lang="en-GB" sz="1200" b="0" i="0" u="none" strike="noStrike" kern="1200" baseline="0" dirty="0" smtClean="0">
                <a:solidFill>
                  <a:schemeClr val="tx1"/>
                </a:solidFill>
                <a:latin typeface="+mn-lt"/>
                <a:ea typeface="+mn-ea"/>
                <a:cs typeface="+mn-cs"/>
              </a:rPr>
              <a:t>Summarise the reasons as a lead in to part 2 Describe. </a:t>
            </a:r>
          </a:p>
          <a:p>
            <a:r>
              <a:rPr lang="en-GB" sz="1200" b="0" i="0" u="none" strike="noStrike" kern="1200" baseline="0" dirty="0" smtClean="0">
                <a:solidFill>
                  <a:schemeClr val="tx1"/>
                </a:solidFill>
                <a:latin typeface="+mn-lt"/>
                <a:ea typeface="+mn-ea"/>
                <a:cs typeface="+mn-cs"/>
              </a:rPr>
              <a:t>Introduce other reasons, those used in Describe (colour , space etc…). </a:t>
            </a:r>
          </a:p>
          <a:p>
            <a:r>
              <a:rPr lang="en-GB" sz="1200" b="0" i="0" u="none" strike="noStrike" kern="1200" baseline="0" dirty="0" smtClean="0">
                <a:solidFill>
                  <a:schemeClr val="tx1"/>
                </a:solidFill>
                <a:latin typeface="+mn-lt"/>
                <a:ea typeface="+mn-ea"/>
                <a:cs typeface="+mn-cs"/>
              </a:rPr>
              <a:t>Focus on presentation introductions.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Options: </a:t>
            </a:r>
          </a:p>
          <a:p>
            <a:r>
              <a:rPr lang="en-GB" sz="1200" b="0" i="0" u="none" strike="noStrike" kern="1200" baseline="0" dirty="0" smtClean="0">
                <a:solidFill>
                  <a:schemeClr val="tx1"/>
                </a:solidFill>
                <a:latin typeface="+mn-lt"/>
                <a:ea typeface="+mn-ea"/>
                <a:cs typeface="+mn-cs"/>
              </a:rPr>
              <a:t>1) Students present findings from homework research to class.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Class feedback can focus on ideas from worksheets 2 and 3 and the teacher’s notes (4.1 and 4.2). </a:t>
            </a:r>
          </a:p>
          <a:p>
            <a:r>
              <a:rPr lang="en-GB" sz="1200" b="0" i="0" u="none" strike="noStrike" kern="1200" baseline="0" dirty="0" smtClean="0">
                <a:solidFill>
                  <a:schemeClr val="tx1"/>
                </a:solidFill>
                <a:latin typeface="+mn-lt"/>
                <a:ea typeface="+mn-ea"/>
                <a:cs typeface="+mn-cs"/>
              </a:rPr>
              <a:t>2) Students present their findings in pairs or small groups. The teacher monitors and helps raise awareness of language problems/opportunities and guides the students towards the content of the next part.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Feedback Focus: </a:t>
            </a:r>
          </a:p>
          <a:p>
            <a:r>
              <a:rPr lang="en-GB" sz="1200" b="0" i="0" u="none" strike="noStrike" kern="1200" baseline="0" dirty="0" smtClean="0">
                <a:solidFill>
                  <a:schemeClr val="tx1"/>
                </a:solidFill>
                <a:latin typeface="+mn-lt"/>
                <a:ea typeface="+mn-ea"/>
                <a:cs typeface="+mn-cs"/>
              </a:rPr>
              <a:t>1) Presentation Introductions ( worksheet 3) </a:t>
            </a:r>
          </a:p>
          <a:p>
            <a:r>
              <a:rPr lang="en-GB" sz="1200" b="0" i="0" u="none" strike="noStrike" kern="1200" baseline="0" dirty="0" smtClean="0">
                <a:solidFill>
                  <a:schemeClr val="tx1"/>
                </a:solidFill>
                <a:latin typeface="+mn-lt"/>
                <a:ea typeface="+mn-ea"/>
                <a:cs typeface="+mn-cs"/>
              </a:rPr>
              <a:t>2) Language feedback (worksheet 4.1) </a:t>
            </a:r>
          </a:p>
          <a:p>
            <a:r>
              <a:rPr lang="en-GB" sz="1200" b="0" i="0" u="none" strike="noStrike" kern="1200" baseline="0" dirty="0" smtClean="0">
                <a:solidFill>
                  <a:schemeClr val="tx1"/>
                </a:solidFill>
                <a:latin typeface="+mn-lt"/>
                <a:ea typeface="+mn-ea"/>
                <a:cs typeface="+mn-cs"/>
              </a:rPr>
              <a:t>3) Feedback on ideas and preferences (worksheet 4.2)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By the end of this section students should have a clearer idea of why they like a work and the language they need to express their opinions.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BDCD81-BAD7-43C2-A037-40C8A31C834D}" type="slidenum">
              <a:rPr lang="en-GB" smtClean="0"/>
              <a:t>6</a:t>
            </a:fld>
            <a:endParaRPr lang="en-GB"/>
          </a:p>
        </p:txBody>
      </p:sp>
    </p:spTree>
    <p:extLst>
      <p:ext uri="{BB962C8B-B14F-4D97-AF65-F5344CB8AC3E}">
        <p14:creationId xmlns:p14="http://schemas.microsoft.com/office/powerpoint/2010/main" val="127280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CA05611D-A925-4385-8B71-2C9F2694091C}" type="datetimeFigureOut">
              <a:rPr lang="en-GB" smtClean="0"/>
              <a:t>15/09/2017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5F821-85FA-1043-88F9-78FD922FF17C}" type="slidenum">
              <a:rPr lang="en-US" smtClean="0"/>
              <a:t>‹#›</a:t>
            </a:fld>
            <a:endParaRPr lang="en-US"/>
          </a:p>
        </p:txBody>
      </p:sp>
    </p:spTree>
    <p:extLst>
      <p:ext uri="{BB962C8B-B14F-4D97-AF65-F5344CB8AC3E}">
        <p14:creationId xmlns:p14="http://schemas.microsoft.com/office/powerpoint/2010/main" val="28398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CA05611D-A925-4385-8B71-2C9F2694091C}" type="datetimeFigureOut">
              <a:rPr lang="en-GB" smtClean="0"/>
              <a:t>15/09/2017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D974C-021D-4586-B9CA-2FF8D593493B}" type="slidenum">
              <a:rPr lang="en-GB" smtClean="0"/>
              <a:t>‹#›</a:t>
            </a:fld>
            <a:endParaRPr lang="en-GB"/>
          </a:p>
        </p:txBody>
      </p:sp>
    </p:spTree>
    <p:extLst>
      <p:ext uri="{BB962C8B-B14F-4D97-AF65-F5344CB8AC3E}">
        <p14:creationId xmlns:p14="http://schemas.microsoft.com/office/powerpoint/2010/main" val="139094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CA05611D-A925-4385-8B71-2C9F2694091C}" type="datetimeFigureOut">
              <a:rPr lang="en-GB" smtClean="0"/>
              <a:t>15/09/2017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D974C-021D-4586-B9CA-2FF8D593493B}" type="slidenum">
              <a:rPr lang="en-GB" smtClean="0"/>
              <a:t>‹#›</a:t>
            </a:fld>
            <a:endParaRPr lang="en-GB"/>
          </a:p>
        </p:txBody>
      </p:sp>
    </p:spTree>
    <p:extLst>
      <p:ext uri="{BB962C8B-B14F-4D97-AF65-F5344CB8AC3E}">
        <p14:creationId xmlns:p14="http://schemas.microsoft.com/office/powerpoint/2010/main" val="135077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CA05611D-A925-4385-8B71-2C9F2694091C}" type="datetimeFigureOut">
              <a:rPr lang="en-GB" smtClean="0"/>
              <a:t>15/09/2017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D974C-021D-4586-B9CA-2FF8D593493B}" type="slidenum">
              <a:rPr lang="en-GB" smtClean="0"/>
              <a:t>‹#›</a:t>
            </a:fld>
            <a:endParaRPr lang="en-GB"/>
          </a:p>
        </p:txBody>
      </p:sp>
    </p:spTree>
    <p:extLst>
      <p:ext uri="{BB962C8B-B14F-4D97-AF65-F5344CB8AC3E}">
        <p14:creationId xmlns:p14="http://schemas.microsoft.com/office/powerpoint/2010/main" val="86130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CA05611D-A925-4385-8B71-2C9F2694091C}" type="datetimeFigureOut">
              <a:rPr lang="en-GB" smtClean="0"/>
              <a:t>15/09/2017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2D974C-021D-4586-B9CA-2FF8D593493B}" type="slidenum">
              <a:rPr lang="en-GB" smtClean="0"/>
              <a:t>‹#›</a:t>
            </a:fld>
            <a:endParaRPr lang="en-GB"/>
          </a:p>
        </p:txBody>
      </p:sp>
    </p:spTree>
    <p:extLst>
      <p:ext uri="{BB962C8B-B14F-4D97-AF65-F5344CB8AC3E}">
        <p14:creationId xmlns:p14="http://schemas.microsoft.com/office/powerpoint/2010/main" val="329083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CA05611D-A925-4385-8B71-2C9F2694091C}" type="datetimeFigureOut">
              <a:rPr lang="en-GB" smtClean="0"/>
              <a:t>15/09/2017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2D974C-021D-4586-B9CA-2FF8D593493B}" type="slidenum">
              <a:rPr lang="en-GB" smtClean="0"/>
              <a:t>‹#›</a:t>
            </a:fld>
            <a:endParaRPr lang="en-GB"/>
          </a:p>
        </p:txBody>
      </p:sp>
    </p:spTree>
    <p:extLst>
      <p:ext uri="{BB962C8B-B14F-4D97-AF65-F5344CB8AC3E}">
        <p14:creationId xmlns:p14="http://schemas.microsoft.com/office/powerpoint/2010/main" val="67319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CA05611D-A925-4385-8B71-2C9F2694091C}" type="datetimeFigureOut">
              <a:rPr lang="en-GB" smtClean="0"/>
              <a:t>15/09/2017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2D974C-021D-4586-B9CA-2FF8D593493B}" type="slidenum">
              <a:rPr lang="en-GB" smtClean="0"/>
              <a:t>‹#›</a:t>
            </a:fld>
            <a:endParaRPr lang="en-GB"/>
          </a:p>
        </p:txBody>
      </p:sp>
    </p:spTree>
    <p:extLst>
      <p:ext uri="{BB962C8B-B14F-4D97-AF65-F5344CB8AC3E}">
        <p14:creationId xmlns:p14="http://schemas.microsoft.com/office/powerpoint/2010/main" val="351950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CA05611D-A925-4385-8B71-2C9F2694091C}" type="datetimeFigureOut">
              <a:rPr lang="en-GB" smtClean="0"/>
              <a:t>15/09/2017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2D974C-021D-4586-B9CA-2FF8D593493B}" type="slidenum">
              <a:rPr lang="en-GB" smtClean="0"/>
              <a:t>‹#›</a:t>
            </a:fld>
            <a:endParaRPr lang="en-GB"/>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44624"/>
            <a:ext cx="6912768" cy="95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61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5611D-A925-4385-8B71-2C9F2694091C}" type="datetimeFigureOut">
              <a:rPr lang="en-GB" smtClean="0"/>
              <a:t>15/09/2017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2D974C-021D-4586-B9CA-2FF8D593493B}" type="slidenum">
              <a:rPr lang="en-GB" smtClean="0"/>
              <a:t>‹#›</a:t>
            </a:fld>
            <a:endParaRPr lang="en-GB"/>
          </a:p>
        </p:txBody>
      </p:sp>
    </p:spTree>
    <p:extLst>
      <p:ext uri="{BB962C8B-B14F-4D97-AF65-F5344CB8AC3E}">
        <p14:creationId xmlns:p14="http://schemas.microsoft.com/office/powerpoint/2010/main" val="409483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CA05611D-A925-4385-8B71-2C9F2694091C}" type="datetimeFigureOut">
              <a:rPr lang="en-GB" smtClean="0"/>
              <a:t>15/09/2017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5F821-85FA-1043-88F9-78FD922FF17C}" type="slidenum">
              <a:rPr lang="en-US" smtClean="0"/>
              <a:t>‹#›</a:t>
            </a:fld>
            <a:endParaRPr lang="en-US"/>
          </a:p>
        </p:txBody>
      </p:sp>
    </p:spTree>
    <p:extLst>
      <p:ext uri="{BB962C8B-B14F-4D97-AF65-F5344CB8AC3E}">
        <p14:creationId xmlns:p14="http://schemas.microsoft.com/office/powerpoint/2010/main" val="110104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CA05611D-A925-4385-8B71-2C9F2694091C}" type="datetimeFigureOut">
              <a:rPr lang="en-GB" smtClean="0"/>
              <a:t>15/09/2017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2D974C-021D-4586-B9CA-2FF8D593493B}" type="slidenum">
              <a:rPr lang="en-GB" smtClean="0"/>
              <a:t>‹#›</a:t>
            </a:fld>
            <a:endParaRPr lang="en-GB"/>
          </a:p>
        </p:txBody>
      </p:sp>
    </p:spTree>
    <p:extLst>
      <p:ext uri="{BB962C8B-B14F-4D97-AF65-F5344CB8AC3E}">
        <p14:creationId xmlns:p14="http://schemas.microsoft.com/office/powerpoint/2010/main" val="354911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5611D-A925-4385-8B71-2C9F2694091C}" type="datetimeFigureOut">
              <a:rPr lang="en-GB" smtClean="0"/>
              <a:t>15/09/2017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D974C-021D-4586-B9CA-2FF8D593493B}" type="slidenum">
              <a:rPr lang="en-GB" smtClean="0"/>
              <a:t>‹#›</a:t>
            </a:fld>
            <a:endParaRPr lang="en-GB"/>
          </a:p>
        </p:txBody>
      </p:sp>
    </p:spTree>
    <p:extLst>
      <p:ext uri="{BB962C8B-B14F-4D97-AF65-F5344CB8AC3E}">
        <p14:creationId xmlns:p14="http://schemas.microsoft.com/office/powerpoint/2010/main" val="266987960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7" Type="http://schemas.openxmlformats.org/officeDocument/2006/relationships/hyperlink" Target="https://vimeo.com/6332468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vimeo.com/122621913" TargetMode="External"/><Relationship Id="rId5" Type="http://schemas.openxmlformats.org/officeDocument/2006/relationships/hyperlink" Target="https://vimeo.com/66234522" TargetMode="External"/><Relationship Id="rId4" Type="http://schemas.openxmlformats.org/officeDocument/2006/relationships/hyperlink" Target="https://vimeo.com/10088090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vimeo.com/9010590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z="2700" b="1" dirty="0" smtClean="0">
                <a:latin typeface="Arial" panose="020B0604020202020204" pitchFamily="34" charset="0"/>
                <a:cs typeface="Arial" panose="020B0604020202020204" pitchFamily="34" charset="0"/>
              </a:rPr>
              <a:t/>
            </a:r>
            <a:br>
              <a:rPr lang="it-IT" sz="2700" b="1" dirty="0" smtClean="0">
                <a:latin typeface="Arial" panose="020B0604020202020204" pitchFamily="34" charset="0"/>
                <a:cs typeface="Arial" panose="020B0604020202020204" pitchFamily="34" charset="0"/>
              </a:rPr>
            </a:br>
            <a:r>
              <a:rPr lang="it-IT" sz="2700" b="1" dirty="0" smtClean="0">
                <a:latin typeface="Arial" panose="020B0604020202020204" pitchFamily="34" charset="0"/>
                <a:cs typeface="Arial" panose="020B0604020202020204" pitchFamily="34" charset="0"/>
              </a:rPr>
              <a:t/>
            </a:r>
            <a:br>
              <a:rPr lang="it-IT" sz="2700" b="1" dirty="0" smtClean="0">
                <a:latin typeface="Arial" panose="020B0604020202020204" pitchFamily="34" charset="0"/>
                <a:cs typeface="Arial" panose="020B0604020202020204" pitchFamily="34" charset="0"/>
              </a:rPr>
            </a:br>
            <a:r>
              <a:rPr lang="it-IT" sz="2700" b="1" dirty="0" smtClean="0">
                <a:latin typeface="Arial" panose="020B0604020202020204" pitchFamily="34" charset="0"/>
                <a:cs typeface="Arial" panose="020B0604020202020204" pitchFamily="34" charset="0"/>
              </a:rPr>
              <a:t/>
            </a:r>
            <a:br>
              <a:rPr lang="it-IT" sz="2700" b="1" dirty="0" smtClean="0">
                <a:latin typeface="Arial" panose="020B0604020202020204" pitchFamily="34" charset="0"/>
                <a:cs typeface="Arial" panose="020B0604020202020204" pitchFamily="34" charset="0"/>
              </a:rPr>
            </a:br>
            <a:r>
              <a:rPr lang="it-IT" sz="2700" b="1" dirty="0" smtClean="0">
                <a:latin typeface="Arial" panose="020B0604020202020204" pitchFamily="34" charset="0"/>
                <a:cs typeface="Arial" panose="020B0604020202020204" pitchFamily="34" charset="0"/>
              </a:rPr>
              <a:t/>
            </a:r>
            <a:br>
              <a:rPr lang="it-IT" sz="2700" b="1" dirty="0" smtClean="0">
                <a:latin typeface="Arial" panose="020B0604020202020204" pitchFamily="34" charset="0"/>
                <a:cs typeface="Arial" panose="020B0604020202020204" pitchFamily="34" charset="0"/>
              </a:rPr>
            </a:br>
            <a:r>
              <a:rPr lang="it-IT" sz="2700" b="1" dirty="0" smtClean="0">
                <a:latin typeface="Avenir Book"/>
                <a:cs typeface="Avenir Book"/>
              </a:rPr>
              <a:t>ARTiculation</a:t>
            </a:r>
            <a:br>
              <a:rPr lang="it-IT" sz="2700" b="1" dirty="0" smtClean="0">
                <a:latin typeface="Avenir Book"/>
                <a:cs typeface="Avenir Book"/>
              </a:rPr>
            </a:br>
            <a:r>
              <a:rPr lang="it-IT" sz="2700" dirty="0" err="1" smtClean="0">
                <a:latin typeface="Avenir Book"/>
                <a:cs typeface="Avenir Book"/>
              </a:rPr>
              <a:t>Talking</a:t>
            </a:r>
            <a:r>
              <a:rPr lang="it-IT" sz="2700" dirty="0" smtClean="0">
                <a:latin typeface="Avenir Book"/>
                <a:cs typeface="Avenir Book"/>
              </a:rPr>
              <a:t> </a:t>
            </a:r>
            <a:r>
              <a:rPr lang="it-IT" sz="2700" dirty="0" err="1" smtClean="0">
                <a:latin typeface="Avenir Book"/>
                <a:cs typeface="Avenir Book"/>
              </a:rPr>
              <a:t>about</a:t>
            </a:r>
            <a:r>
              <a:rPr lang="it-IT" sz="2700" dirty="0" smtClean="0">
                <a:latin typeface="Avenir Book"/>
                <a:cs typeface="Avenir Book"/>
              </a:rPr>
              <a:t> </a:t>
            </a:r>
            <a:r>
              <a:rPr lang="it-IT" sz="2700" dirty="0" err="1" smtClean="0">
                <a:latin typeface="Avenir Book"/>
                <a:cs typeface="Avenir Book"/>
              </a:rPr>
              <a:t>inspiring</a:t>
            </a:r>
            <a:r>
              <a:rPr lang="it-IT" sz="2700" dirty="0" smtClean="0">
                <a:latin typeface="Avenir Book"/>
                <a:cs typeface="Avenir Book"/>
              </a:rPr>
              <a:t> art</a:t>
            </a:r>
            <a:br>
              <a:rPr lang="it-IT" sz="2700" dirty="0" smtClean="0">
                <a:latin typeface="Avenir Book"/>
                <a:cs typeface="Avenir Book"/>
              </a:rPr>
            </a:br>
            <a:r>
              <a:rPr lang="it-IT" sz="2700" dirty="0" smtClean="0">
                <a:latin typeface="Avenir Book"/>
                <a:cs typeface="Avenir Book"/>
              </a:rPr>
              <a:t/>
            </a:r>
            <a:br>
              <a:rPr lang="it-IT" sz="2700" dirty="0" smtClean="0">
                <a:latin typeface="Avenir Book"/>
                <a:cs typeface="Avenir Book"/>
              </a:rPr>
            </a:br>
            <a:r>
              <a:rPr lang="en-US" sz="2700" b="1" dirty="0" smtClean="0">
                <a:latin typeface="Avenir Book"/>
                <a:cs typeface="Avenir Book"/>
              </a:rPr>
              <a:t>WHY I LOVE THIS WORK OF ART</a:t>
            </a:r>
            <a:r>
              <a:rPr lang="en-US" sz="2700" dirty="0" smtClean="0">
                <a:latin typeface="Avenir Book"/>
                <a:cs typeface="Avenir Book"/>
              </a:rPr>
              <a:t/>
            </a:r>
            <a:br>
              <a:rPr lang="en-US" sz="2700" dirty="0" smtClean="0">
                <a:latin typeface="Avenir Book"/>
                <a:cs typeface="Avenir Book"/>
              </a:rPr>
            </a:br>
            <a:endParaRPr lang="en-GB" sz="2700" dirty="0">
              <a:latin typeface="Avenir Book"/>
              <a:cs typeface="Avenir Book"/>
            </a:endParaRPr>
          </a:p>
        </p:txBody>
      </p:sp>
      <p:sp>
        <p:nvSpPr>
          <p:cNvPr id="3" name="Content Placeholder 2"/>
          <p:cNvSpPr>
            <a:spLocks noGrp="1"/>
          </p:cNvSpPr>
          <p:nvPr>
            <p:ph idx="1"/>
          </p:nvPr>
        </p:nvSpPr>
        <p:spPr>
          <a:xfrm>
            <a:off x="1187624" y="2708920"/>
            <a:ext cx="7499176" cy="3417243"/>
          </a:xfrm>
        </p:spPr>
        <p:txBody>
          <a:bodyPr>
            <a:normAutofit/>
          </a:bodyPr>
          <a:lstStyle/>
          <a:p>
            <a:pPr marL="0" indent="0">
              <a:buNone/>
            </a:pPr>
            <a:r>
              <a:rPr lang="en-GB" dirty="0" smtClean="0">
                <a:latin typeface="Avenir Book"/>
                <a:cs typeface="Avenir Book"/>
              </a:rPr>
              <a:t>   </a:t>
            </a:r>
            <a:endParaRPr lang="en-GB" dirty="0">
              <a:latin typeface="Avenir Book"/>
              <a:cs typeface="Avenir Book"/>
            </a:endParaRPr>
          </a:p>
          <a:p>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910" y="2204864"/>
            <a:ext cx="2592196" cy="3895496"/>
          </a:xfrm>
          <a:prstGeom prst="rect">
            <a:avLst/>
          </a:prstGeom>
        </p:spPr>
      </p:pic>
      <p:sp>
        <p:nvSpPr>
          <p:cNvPr id="5" name="TextBox 4"/>
          <p:cNvSpPr txBox="1"/>
          <p:nvPr/>
        </p:nvSpPr>
        <p:spPr>
          <a:xfrm>
            <a:off x="2195736" y="6237312"/>
            <a:ext cx="4896544" cy="369332"/>
          </a:xfrm>
          <a:prstGeom prst="rect">
            <a:avLst/>
          </a:prstGeom>
          <a:noFill/>
        </p:spPr>
        <p:txBody>
          <a:bodyPr wrap="square" rtlCol="0">
            <a:spAutoFit/>
          </a:bodyPr>
          <a:lstStyle/>
          <a:p>
            <a:pPr algn="ctr"/>
            <a:r>
              <a:rPr lang="en-GB" dirty="0" smtClean="0"/>
              <a:t>Chris </a:t>
            </a:r>
            <a:r>
              <a:rPr lang="en-GB" dirty="0"/>
              <a:t>Ofili </a:t>
            </a:r>
            <a:r>
              <a:rPr lang="en-GB" dirty="0" smtClean="0"/>
              <a:t>,  Afro </a:t>
            </a:r>
            <a:r>
              <a:rPr lang="en-GB" dirty="0"/>
              <a:t>lunar lovers I</a:t>
            </a:r>
          </a:p>
        </p:txBody>
      </p:sp>
    </p:spTree>
    <p:extLst>
      <p:ext uri="{BB962C8B-B14F-4D97-AF65-F5344CB8AC3E}">
        <p14:creationId xmlns:p14="http://schemas.microsoft.com/office/powerpoint/2010/main" val="937317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endParaRPr lang="en-GB" dirty="0"/>
          </a:p>
        </p:txBody>
      </p:sp>
      <p:sp>
        <p:nvSpPr>
          <p:cNvPr id="9" name="Content Placeholder 8"/>
          <p:cNvSpPr>
            <a:spLocks noGrp="1"/>
          </p:cNvSpPr>
          <p:nvPr>
            <p:ph idx="1"/>
          </p:nvPr>
        </p:nvSpPr>
        <p:spPr>
          <a:xfrm>
            <a:off x="1115616" y="1196753"/>
            <a:ext cx="7128792" cy="4176464"/>
          </a:xfrm>
        </p:spPr>
        <p:txBody>
          <a:bodyPr/>
          <a:lstStyle/>
          <a:p>
            <a:endParaRPr lang="en-US" dirty="0"/>
          </a:p>
        </p:txBody>
      </p:sp>
      <p:sp>
        <p:nvSpPr>
          <p:cNvPr id="3" name="Rectangle 2"/>
          <p:cNvSpPr/>
          <p:nvPr/>
        </p:nvSpPr>
        <p:spPr>
          <a:xfrm>
            <a:off x="2286000" y="3105835"/>
            <a:ext cx="4572000" cy="646331"/>
          </a:xfrm>
          <a:prstGeom prst="rect">
            <a:avLst/>
          </a:prstGeom>
        </p:spPr>
        <p:txBody>
          <a:bodyPr>
            <a:spAutoFit/>
          </a:bodyPr>
          <a:lstStyle/>
          <a:p>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endParaRPr lang="en-GB"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627" y="1881992"/>
            <a:ext cx="6180496" cy="3554256"/>
          </a:xfrm>
          <a:prstGeom prst="rect">
            <a:avLst/>
          </a:prstGeom>
          <a:ln>
            <a:solidFill>
              <a:schemeClr val="tx1"/>
            </a:solidFill>
          </a:ln>
        </p:spPr>
      </p:pic>
      <p:sp>
        <p:nvSpPr>
          <p:cNvPr id="6" name="TextBox 5"/>
          <p:cNvSpPr txBox="1"/>
          <p:nvPr/>
        </p:nvSpPr>
        <p:spPr>
          <a:xfrm>
            <a:off x="755576" y="5517232"/>
            <a:ext cx="7848872" cy="1107996"/>
          </a:xfrm>
          <a:prstGeom prst="rect">
            <a:avLst/>
          </a:prstGeom>
          <a:noFill/>
        </p:spPr>
        <p:txBody>
          <a:bodyPr wrap="square" rtlCol="0">
            <a:spAutoFit/>
          </a:bodyPr>
          <a:lstStyle/>
          <a:p>
            <a:r>
              <a:rPr lang="en-US" sz="1200" dirty="0">
                <a:latin typeface="Avenir Book"/>
                <a:cs typeface="Avenir Book"/>
              </a:rPr>
              <a:t>Jodie Williamson on </a:t>
            </a:r>
            <a:r>
              <a:rPr lang="en-GB" sz="1200" dirty="0" err="1">
                <a:latin typeface="Avenir Book"/>
                <a:cs typeface="Avenir Book"/>
              </a:rPr>
              <a:t>Hayao</a:t>
            </a:r>
            <a:r>
              <a:rPr lang="en-GB" sz="1200" dirty="0">
                <a:latin typeface="Avenir Book"/>
                <a:cs typeface="Avenir Book"/>
              </a:rPr>
              <a:t> Miyazaki</a:t>
            </a:r>
            <a:r>
              <a:rPr lang="en-US" sz="1200" dirty="0">
                <a:latin typeface="Avenir Book"/>
                <a:cs typeface="Avenir Book"/>
              </a:rPr>
              <a:t>s “Spirited Away” (00.00-</a:t>
            </a:r>
            <a:r>
              <a:rPr lang="en-US" sz="1200" dirty="0" smtClean="0">
                <a:latin typeface="Avenir Book"/>
                <a:cs typeface="Avenir Book"/>
              </a:rPr>
              <a:t>01.5 )                 </a:t>
            </a:r>
            <a:r>
              <a:rPr lang="en-US" sz="1200" u="sng" dirty="0">
                <a:latin typeface="Avenir Book"/>
                <a:cs typeface="Avenir Book"/>
                <a:hlinkClick r:id="rId4"/>
              </a:rPr>
              <a:t>https://vimeo.com/100880904</a:t>
            </a:r>
            <a:r>
              <a:rPr lang="en-US" sz="1200" dirty="0">
                <a:latin typeface="Avenir Book"/>
                <a:cs typeface="Avenir Book"/>
              </a:rPr>
              <a:t> </a:t>
            </a:r>
            <a:endParaRPr lang="en-GB" sz="1200" dirty="0">
              <a:latin typeface="Avenir Book"/>
              <a:cs typeface="Avenir Book"/>
            </a:endParaRPr>
          </a:p>
          <a:p>
            <a:r>
              <a:rPr lang="en-US" sz="1200" dirty="0">
                <a:latin typeface="Avenir Book"/>
                <a:cs typeface="Avenir Book"/>
              </a:rPr>
              <a:t>Zoe Lakota-Baldwin on Chris </a:t>
            </a:r>
            <a:r>
              <a:rPr lang="en-US" sz="1200" dirty="0" err="1">
                <a:latin typeface="Avenir Book"/>
                <a:cs typeface="Avenir Book"/>
              </a:rPr>
              <a:t>Ofili’s</a:t>
            </a:r>
            <a:r>
              <a:rPr lang="en-US" sz="1200" dirty="0">
                <a:latin typeface="Avenir Book"/>
                <a:cs typeface="Avenir Book"/>
              </a:rPr>
              <a:t> “The Upper Room” (00.00-00.41</a:t>
            </a:r>
            <a:r>
              <a:rPr lang="en-US" sz="1200" dirty="0" smtClean="0">
                <a:latin typeface="Avenir Book"/>
                <a:cs typeface="Avenir Book"/>
              </a:rPr>
              <a:t>)              </a:t>
            </a:r>
            <a:r>
              <a:rPr lang="en-US" sz="1200" u="sng" dirty="0" smtClean="0">
                <a:latin typeface="Avenir Book"/>
                <a:cs typeface="Avenir Book"/>
                <a:hlinkClick r:id="rId5"/>
              </a:rPr>
              <a:t>https</a:t>
            </a:r>
            <a:r>
              <a:rPr lang="en-US" sz="1200" u="sng" dirty="0">
                <a:latin typeface="Avenir Book"/>
                <a:cs typeface="Avenir Book"/>
                <a:hlinkClick r:id="rId5"/>
              </a:rPr>
              <a:t>://vimeo.com/66234522</a:t>
            </a:r>
            <a:r>
              <a:rPr lang="en-US" sz="1200" dirty="0">
                <a:latin typeface="Avenir Book"/>
                <a:cs typeface="Avenir Book"/>
              </a:rPr>
              <a:t> </a:t>
            </a:r>
            <a:endParaRPr lang="en-GB" sz="1200" dirty="0">
              <a:latin typeface="Avenir Book"/>
              <a:cs typeface="Avenir Book"/>
            </a:endParaRPr>
          </a:p>
          <a:p>
            <a:r>
              <a:rPr lang="en-US" sz="1200" dirty="0">
                <a:latin typeface="Avenir Book"/>
                <a:cs typeface="Avenir Book"/>
              </a:rPr>
              <a:t>Antonia Osgood on Jeff </a:t>
            </a:r>
            <a:r>
              <a:rPr lang="en-US" sz="1200" dirty="0" err="1">
                <a:latin typeface="Avenir Book"/>
                <a:cs typeface="Avenir Book"/>
              </a:rPr>
              <a:t>Koons</a:t>
            </a:r>
            <a:r>
              <a:rPr lang="en-US" sz="1200" dirty="0">
                <a:latin typeface="Avenir Book"/>
                <a:cs typeface="Avenir Book"/>
              </a:rPr>
              <a:t> “Celebrate”: 00.00-</a:t>
            </a:r>
            <a:r>
              <a:rPr lang="en-US" sz="1200" dirty="0" smtClean="0">
                <a:latin typeface="Avenir Book"/>
                <a:cs typeface="Avenir Book"/>
              </a:rPr>
              <a:t>01.51                                  </a:t>
            </a:r>
            <a:r>
              <a:rPr lang="en-US" sz="1200" u="sng" dirty="0" smtClean="0">
                <a:latin typeface="Avenir Book"/>
                <a:cs typeface="Avenir Book"/>
                <a:hlinkClick r:id="rId6"/>
              </a:rPr>
              <a:t>https</a:t>
            </a:r>
            <a:r>
              <a:rPr lang="en-US" sz="1200" u="sng" dirty="0">
                <a:latin typeface="Avenir Book"/>
                <a:cs typeface="Avenir Book"/>
                <a:hlinkClick r:id="rId6"/>
              </a:rPr>
              <a:t>://vimeo.com/122621913</a:t>
            </a:r>
            <a:r>
              <a:rPr lang="en-US" sz="1200" dirty="0">
                <a:latin typeface="Avenir Book"/>
                <a:cs typeface="Avenir Book"/>
              </a:rPr>
              <a:t> </a:t>
            </a:r>
            <a:r>
              <a:rPr lang="en-US" sz="1200" dirty="0" smtClean="0">
                <a:latin typeface="Avenir Book"/>
                <a:cs typeface="Avenir Book"/>
              </a:rPr>
              <a:t> </a:t>
            </a:r>
          </a:p>
          <a:p>
            <a:r>
              <a:rPr lang="en-US" sz="1200" dirty="0" smtClean="0">
                <a:latin typeface="Avenir Book"/>
                <a:cs typeface="Avenir Book"/>
              </a:rPr>
              <a:t>Molly </a:t>
            </a:r>
            <a:r>
              <a:rPr lang="en-US" sz="1200" dirty="0" err="1">
                <a:latin typeface="Avenir Book"/>
                <a:cs typeface="Avenir Book"/>
              </a:rPr>
              <a:t>Nickson</a:t>
            </a:r>
            <a:r>
              <a:rPr lang="en-US" sz="1200" dirty="0">
                <a:latin typeface="Avenir Book"/>
                <a:cs typeface="Avenir Book"/>
              </a:rPr>
              <a:t> on Henry Moore’s “Knife Edge: Standing Figure”(00.00-01.08</a:t>
            </a:r>
            <a:r>
              <a:rPr lang="en-US" sz="1200" dirty="0" smtClean="0">
                <a:latin typeface="Avenir Book"/>
                <a:cs typeface="Avenir Book"/>
              </a:rPr>
              <a:t>)  </a:t>
            </a:r>
            <a:r>
              <a:rPr lang="en-GB" sz="1200" u="sng" dirty="0">
                <a:latin typeface="Avenir Book"/>
                <a:cs typeface="Avenir Book"/>
                <a:hlinkClick r:id="rId7"/>
              </a:rPr>
              <a:t>https://vimeo.com/63324687</a:t>
            </a:r>
            <a:endParaRPr lang="en-GB" sz="1200" dirty="0">
              <a:latin typeface="Avenir Book"/>
              <a:cs typeface="Avenir Book"/>
            </a:endParaRPr>
          </a:p>
          <a:p>
            <a:endParaRPr lang="en-GB" dirty="0">
              <a:latin typeface="Avenir Book"/>
              <a:cs typeface="Avenir Book"/>
            </a:endParaRPr>
          </a:p>
        </p:txBody>
      </p:sp>
      <p:sp>
        <p:nvSpPr>
          <p:cNvPr id="4" name="TextBox 3"/>
          <p:cNvSpPr txBox="1"/>
          <p:nvPr/>
        </p:nvSpPr>
        <p:spPr>
          <a:xfrm>
            <a:off x="1394937" y="404664"/>
            <a:ext cx="5454352" cy="1477328"/>
          </a:xfrm>
          <a:prstGeom prst="rect">
            <a:avLst/>
          </a:prstGeom>
          <a:noFill/>
        </p:spPr>
        <p:txBody>
          <a:bodyPr wrap="square" rtlCol="0">
            <a:spAutoFit/>
          </a:bodyPr>
          <a:lstStyle/>
          <a:p>
            <a:pPr algn="ctr"/>
            <a:r>
              <a:rPr lang="it-IT" b="1" dirty="0">
                <a:latin typeface="Avenir Book"/>
                <a:cs typeface="Avenir Book"/>
              </a:rPr>
              <a:t>ARTiculation</a:t>
            </a:r>
            <a:br>
              <a:rPr lang="it-IT" b="1" dirty="0">
                <a:latin typeface="Avenir Book"/>
                <a:cs typeface="Avenir Book"/>
              </a:rPr>
            </a:br>
            <a:r>
              <a:rPr lang="it-IT" dirty="0" err="1">
                <a:latin typeface="Avenir Book"/>
                <a:cs typeface="Avenir Book"/>
              </a:rPr>
              <a:t>Talking</a:t>
            </a:r>
            <a:r>
              <a:rPr lang="it-IT" dirty="0">
                <a:latin typeface="Avenir Book"/>
                <a:cs typeface="Avenir Book"/>
              </a:rPr>
              <a:t> </a:t>
            </a:r>
            <a:r>
              <a:rPr lang="it-IT" dirty="0" err="1">
                <a:latin typeface="Avenir Book"/>
                <a:cs typeface="Avenir Book"/>
              </a:rPr>
              <a:t>about</a:t>
            </a:r>
            <a:r>
              <a:rPr lang="it-IT" dirty="0">
                <a:latin typeface="Avenir Book"/>
                <a:cs typeface="Avenir Book"/>
              </a:rPr>
              <a:t> </a:t>
            </a:r>
            <a:r>
              <a:rPr lang="it-IT" dirty="0" err="1">
                <a:latin typeface="Avenir Book"/>
                <a:cs typeface="Avenir Book"/>
              </a:rPr>
              <a:t>inspiring</a:t>
            </a:r>
            <a:r>
              <a:rPr lang="it-IT" dirty="0">
                <a:latin typeface="Avenir Book"/>
                <a:cs typeface="Avenir Book"/>
              </a:rPr>
              <a:t> art</a:t>
            </a:r>
            <a:r>
              <a:rPr lang="it-IT" b="1" dirty="0" smtClean="0">
                <a:latin typeface="Avenir Book"/>
                <a:cs typeface="Avenir Book"/>
              </a:rPr>
              <a:t/>
            </a:r>
            <a:br>
              <a:rPr lang="it-IT" b="1" dirty="0" smtClean="0">
                <a:latin typeface="Avenir Book"/>
                <a:cs typeface="Avenir Book"/>
              </a:rPr>
            </a:br>
            <a:r>
              <a:rPr lang="it-IT" dirty="0" smtClean="0">
                <a:latin typeface="Avenir Book"/>
                <a:cs typeface="Avenir Book"/>
              </a:rPr>
              <a:t/>
            </a:r>
            <a:br>
              <a:rPr lang="it-IT" dirty="0" smtClean="0">
                <a:latin typeface="Avenir Book"/>
                <a:cs typeface="Avenir Book"/>
              </a:rPr>
            </a:br>
            <a:r>
              <a:rPr lang="it-IT" b="1" dirty="0" smtClean="0">
                <a:latin typeface="Avenir Book"/>
                <a:cs typeface="Avenir Book"/>
              </a:rPr>
              <a:t>WHY I CHOSE THIS WORK OF ART</a:t>
            </a:r>
            <a:r>
              <a:rPr lang="it-IT" dirty="0">
                <a:latin typeface="Avenir Book"/>
                <a:cs typeface="Avenir Book"/>
              </a:rPr>
              <a:t/>
            </a:r>
            <a:br>
              <a:rPr lang="it-IT" dirty="0">
                <a:latin typeface="Avenir Book"/>
                <a:cs typeface="Avenir Book"/>
              </a:rPr>
            </a:br>
            <a:endParaRPr lang="en-GB" dirty="0"/>
          </a:p>
        </p:txBody>
      </p:sp>
    </p:spTree>
    <p:extLst>
      <p:ext uri="{BB962C8B-B14F-4D97-AF65-F5344CB8AC3E}">
        <p14:creationId xmlns:p14="http://schemas.microsoft.com/office/powerpoint/2010/main" val="64942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z="2400" b="1" dirty="0">
                <a:latin typeface="Avenir Book"/>
                <a:cs typeface="Avenir Book"/>
              </a:rPr>
              <a:t>ARTiculation</a:t>
            </a:r>
            <a:br>
              <a:rPr lang="it-IT" sz="2400" b="1" dirty="0">
                <a:latin typeface="Avenir Book"/>
                <a:cs typeface="Avenir Book"/>
              </a:rPr>
            </a:br>
            <a:r>
              <a:rPr lang="it-IT" sz="2400" dirty="0" err="1">
                <a:latin typeface="Avenir Book"/>
                <a:cs typeface="Avenir Book"/>
              </a:rPr>
              <a:t>Talking</a:t>
            </a:r>
            <a:r>
              <a:rPr lang="it-IT" sz="2400" dirty="0">
                <a:latin typeface="Avenir Book"/>
                <a:cs typeface="Avenir Book"/>
              </a:rPr>
              <a:t> </a:t>
            </a:r>
            <a:r>
              <a:rPr lang="it-IT" sz="2400" dirty="0" err="1">
                <a:latin typeface="Avenir Book"/>
                <a:cs typeface="Avenir Book"/>
              </a:rPr>
              <a:t>about</a:t>
            </a:r>
            <a:r>
              <a:rPr lang="it-IT" sz="2400" dirty="0">
                <a:latin typeface="Avenir Book"/>
                <a:cs typeface="Avenir Book"/>
              </a:rPr>
              <a:t> </a:t>
            </a:r>
            <a:r>
              <a:rPr lang="it-IT" sz="2400" dirty="0" err="1">
                <a:latin typeface="Avenir Book"/>
                <a:cs typeface="Avenir Book"/>
              </a:rPr>
              <a:t>inspiring</a:t>
            </a:r>
            <a:r>
              <a:rPr lang="it-IT" sz="2400" dirty="0">
                <a:latin typeface="Avenir Book"/>
                <a:cs typeface="Avenir Book"/>
              </a:rPr>
              <a:t> </a:t>
            </a:r>
            <a:r>
              <a:rPr lang="it-IT" sz="2400" dirty="0" smtClean="0">
                <a:latin typeface="Avenir Book"/>
                <a:cs typeface="Avenir Book"/>
              </a:rPr>
              <a:t>art</a:t>
            </a:r>
            <a:br>
              <a:rPr lang="it-IT" sz="2400" dirty="0" smtClean="0">
                <a:latin typeface="Avenir Book"/>
                <a:cs typeface="Avenir Book"/>
              </a:rPr>
            </a:br>
            <a:r>
              <a:rPr lang="it-IT" sz="2000" dirty="0">
                <a:latin typeface="Avenir Book"/>
                <a:cs typeface="Avenir Book"/>
              </a:rPr>
              <a:t/>
            </a:r>
            <a:br>
              <a:rPr lang="it-IT" sz="2000" dirty="0">
                <a:latin typeface="Avenir Book"/>
                <a:cs typeface="Avenir Book"/>
              </a:rPr>
            </a:br>
            <a:r>
              <a:rPr lang="en-GB" sz="2400" b="1" dirty="0" smtClean="0">
                <a:latin typeface="Avenir Book"/>
                <a:cs typeface="Arial" panose="020B0604020202020204" pitchFamily="34" charset="0"/>
              </a:rPr>
              <a:t>WHAT </a:t>
            </a:r>
            <a:r>
              <a:rPr lang="en-GB" sz="2400" b="1" dirty="0">
                <a:latin typeface="Avenir Book"/>
                <a:cs typeface="Arial" panose="020B0604020202020204" pitchFamily="34" charset="0"/>
              </a:rPr>
              <a:t>MAKES A GOOD PRESENTATION</a:t>
            </a:r>
            <a:r>
              <a:rPr lang="en-GB" sz="2400" b="1" dirty="0" smtClean="0">
                <a:latin typeface="Avenir Book"/>
                <a:cs typeface="Arial" panose="020B0604020202020204" pitchFamily="34" charset="0"/>
              </a:rPr>
              <a:t>?</a:t>
            </a:r>
            <a:endParaRPr lang="en-GB" sz="2400" dirty="0">
              <a:latin typeface="Avenir Book"/>
            </a:endParaRPr>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3923928" y="6271375"/>
            <a:ext cx="4392488" cy="369332"/>
          </a:xfrm>
          <a:prstGeom prst="rect">
            <a:avLst/>
          </a:prstGeom>
          <a:noFill/>
        </p:spPr>
        <p:txBody>
          <a:bodyPr wrap="square" rtlCol="0">
            <a:spAutoFit/>
          </a:bodyPr>
          <a:lstStyle/>
          <a:p>
            <a:pPr algn="r"/>
            <a:r>
              <a:rPr lang="it-IT" dirty="0" err="1" smtClean="0"/>
              <a:t>Articulation</a:t>
            </a:r>
            <a:r>
              <a:rPr lang="it-IT" dirty="0" smtClean="0"/>
              <a:t> </a:t>
            </a:r>
            <a:r>
              <a:rPr lang="it-IT" dirty="0" err="1" smtClean="0"/>
              <a:t>Prize</a:t>
            </a:r>
            <a:r>
              <a:rPr lang="it-IT" dirty="0" smtClean="0"/>
              <a:t> Italia, </a:t>
            </a:r>
            <a:r>
              <a:rPr lang="it-IT" dirty="0" err="1" smtClean="0"/>
              <a:t>winner</a:t>
            </a:r>
            <a:r>
              <a:rPr lang="it-IT" dirty="0" smtClean="0"/>
              <a:t> 2016</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700808"/>
            <a:ext cx="6500299" cy="4335648"/>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96692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z="2400" b="1" dirty="0">
                <a:latin typeface="Avenir Book"/>
                <a:cs typeface="Avenir Book"/>
              </a:rPr>
              <a:t>ARTiculation</a:t>
            </a:r>
            <a:br>
              <a:rPr lang="it-IT" sz="2400" b="1" dirty="0">
                <a:latin typeface="Avenir Book"/>
                <a:cs typeface="Avenir Book"/>
              </a:rPr>
            </a:br>
            <a:r>
              <a:rPr lang="it-IT" sz="2400" dirty="0" err="1">
                <a:latin typeface="Avenir Book"/>
                <a:cs typeface="Avenir Book"/>
              </a:rPr>
              <a:t>Talking</a:t>
            </a:r>
            <a:r>
              <a:rPr lang="it-IT" sz="2400" dirty="0">
                <a:latin typeface="Avenir Book"/>
                <a:cs typeface="Avenir Book"/>
              </a:rPr>
              <a:t> </a:t>
            </a:r>
            <a:r>
              <a:rPr lang="it-IT" sz="2400" dirty="0" err="1">
                <a:latin typeface="Avenir Book"/>
                <a:cs typeface="Avenir Book"/>
              </a:rPr>
              <a:t>about</a:t>
            </a:r>
            <a:r>
              <a:rPr lang="it-IT" sz="2400" dirty="0">
                <a:latin typeface="Avenir Book"/>
                <a:cs typeface="Avenir Book"/>
              </a:rPr>
              <a:t> </a:t>
            </a:r>
            <a:r>
              <a:rPr lang="it-IT" sz="2400" dirty="0" err="1">
                <a:latin typeface="Avenir Book"/>
                <a:cs typeface="Avenir Book"/>
              </a:rPr>
              <a:t>inspiring</a:t>
            </a:r>
            <a:r>
              <a:rPr lang="it-IT" sz="2400" dirty="0">
                <a:latin typeface="Avenir Book"/>
                <a:cs typeface="Avenir Book"/>
              </a:rPr>
              <a:t> art </a:t>
            </a:r>
            <a:r>
              <a:rPr lang="it-IT" sz="2400" dirty="0" smtClean="0">
                <a:latin typeface="Avenir Book"/>
                <a:cs typeface="Avenir Book"/>
              </a:rPr>
              <a:t/>
            </a:r>
            <a:br>
              <a:rPr lang="it-IT" sz="2400" dirty="0" smtClean="0">
                <a:latin typeface="Avenir Book"/>
                <a:cs typeface="Avenir Book"/>
              </a:rPr>
            </a:br>
            <a:r>
              <a:rPr lang="it-IT" sz="2400" dirty="0" smtClean="0">
                <a:latin typeface="Avenir Book"/>
                <a:cs typeface="Avenir Book"/>
              </a:rPr>
              <a:t/>
            </a:r>
            <a:br>
              <a:rPr lang="it-IT" sz="2400" dirty="0" smtClean="0">
                <a:latin typeface="Avenir Book"/>
                <a:cs typeface="Avenir Book"/>
              </a:rPr>
            </a:br>
            <a:r>
              <a:rPr lang="en-GB" sz="2200" b="1" dirty="0" smtClean="0">
                <a:latin typeface="Arial" panose="020B0604020202020204" pitchFamily="34" charset="0"/>
                <a:cs typeface="Arial" panose="020B0604020202020204" pitchFamily="34" charset="0"/>
              </a:rPr>
              <a:t>WHAT </a:t>
            </a:r>
            <a:r>
              <a:rPr lang="en-GB" sz="2200" b="1" dirty="0">
                <a:latin typeface="Arial" panose="020B0604020202020204" pitchFamily="34" charset="0"/>
                <a:cs typeface="Arial" panose="020B0604020202020204" pitchFamily="34" charset="0"/>
              </a:rPr>
              <a:t>MAKES A GOOD PRESENTATION</a:t>
            </a:r>
            <a:r>
              <a:rPr lang="en-GB" sz="2200" b="1" dirty="0" smtClean="0">
                <a:latin typeface="Arial" panose="020B0604020202020204" pitchFamily="34" charset="0"/>
                <a:cs typeface="Arial" panose="020B0604020202020204" pitchFamily="34" charset="0"/>
              </a:rPr>
              <a:t>?</a:t>
            </a:r>
            <a:endParaRPr lang="en-GB" dirty="0"/>
          </a:p>
        </p:txBody>
      </p:sp>
      <p:sp>
        <p:nvSpPr>
          <p:cNvPr id="3" name="Content Placeholder 2"/>
          <p:cNvSpPr>
            <a:spLocks noGrp="1"/>
          </p:cNvSpPr>
          <p:nvPr>
            <p:ph idx="1"/>
          </p:nvPr>
        </p:nvSpPr>
        <p:spPr/>
        <p:txBody>
          <a:bodyPr/>
          <a:lstStyle/>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607574"/>
            <a:ext cx="5060758" cy="3672408"/>
          </a:xfrm>
          <a:prstGeom prst="rect">
            <a:avLst/>
          </a:prstGeom>
        </p:spPr>
      </p:pic>
      <p:sp>
        <p:nvSpPr>
          <p:cNvPr id="7" name="TextBox 6"/>
          <p:cNvSpPr txBox="1"/>
          <p:nvPr/>
        </p:nvSpPr>
        <p:spPr>
          <a:xfrm>
            <a:off x="611560" y="5272015"/>
            <a:ext cx="792088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Watch the introduction from Lyle’s </a:t>
            </a:r>
            <a:r>
              <a:rPr lang="en-US" dirty="0" err="1" smtClean="0">
                <a:latin typeface="Arial" panose="020B0604020202020204" pitchFamily="34" charset="0"/>
                <a:cs typeface="Arial" panose="020B0604020202020204" pitchFamily="34" charset="0"/>
              </a:rPr>
              <a:t>presentation:</a:t>
            </a:r>
            <a:r>
              <a:rPr lang="en-US" u="sng" dirty="0" err="1" smtClean="0">
                <a:latin typeface="Arial" panose="020B0604020202020204" pitchFamily="34" charset="0"/>
                <a:cs typeface="Arial" panose="020B0604020202020204" pitchFamily="34" charset="0"/>
                <a:hlinkClick r:id="rId4"/>
              </a:rPr>
              <a:t>https</a:t>
            </a:r>
            <a:r>
              <a:rPr lang="en-US" u="sng" dirty="0">
                <a:latin typeface="Arial" panose="020B0604020202020204" pitchFamily="34" charset="0"/>
                <a:cs typeface="Arial" panose="020B0604020202020204" pitchFamily="34" charset="0"/>
                <a:hlinkClick r:id="rId4"/>
              </a:rPr>
              <a:t>://</a:t>
            </a:r>
            <a:r>
              <a:rPr lang="en-US" u="sng" dirty="0" smtClean="0">
                <a:latin typeface="Arial" panose="020B0604020202020204" pitchFamily="34" charset="0"/>
                <a:cs typeface="Arial" panose="020B0604020202020204" pitchFamily="34" charset="0"/>
                <a:hlinkClick r:id="rId4"/>
              </a:rPr>
              <a:t>vimeo.com/90105909</a:t>
            </a:r>
            <a:endParaRPr lang="en-US" u="sng"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were his reasons for choosing the work?</a:t>
            </a: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do you evaluate his introduction according to the checklist drawn up?</a:t>
            </a: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other techniques does he use? </a:t>
            </a:r>
            <a:r>
              <a:rPr lang="en-US"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906075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b="1" dirty="0" smtClean="0">
                <a:latin typeface="Arial" panose="020B0604020202020204" pitchFamily="34" charset="0"/>
                <a:cs typeface="Arial" panose="020B0604020202020204" pitchFamily="34" charset="0"/>
              </a:rPr>
              <a:t/>
            </a:r>
            <a:br>
              <a:rPr lang="en-GB" sz="2000" b="1" dirty="0" smtClean="0">
                <a:latin typeface="Arial" panose="020B0604020202020204" pitchFamily="34" charset="0"/>
                <a:cs typeface="Arial" panose="020B0604020202020204" pitchFamily="34" charset="0"/>
              </a:rPr>
            </a:br>
            <a:r>
              <a:rPr lang="it-IT" sz="2000" b="1" dirty="0" smtClean="0">
                <a:latin typeface="Avenir Book"/>
                <a:cs typeface="Avenir Book"/>
              </a:rPr>
              <a:t>ARTiculation</a:t>
            </a:r>
            <a:r>
              <a:rPr lang="it-IT" sz="2000" b="1" dirty="0">
                <a:latin typeface="Avenir Book"/>
                <a:cs typeface="Avenir Book"/>
              </a:rPr>
              <a:t/>
            </a:r>
            <a:br>
              <a:rPr lang="it-IT" sz="2000" b="1" dirty="0">
                <a:latin typeface="Avenir Book"/>
                <a:cs typeface="Avenir Book"/>
              </a:rPr>
            </a:br>
            <a:r>
              <a:rPr lang="it-IT" sz="2000" dirty="0" err="1">
                <a:latin typeface="Avenir Book"/>
                <a:cs typeface="Avenir Book"/>
              </a:rPr>
              <a:t>Talking</a:t>
            </a:r>
            <a:r>
              <a:rPr lang="it-IT" sz="2000" dirty="0">
                <a:latin typeface="Avenir Book"/>
                <a:cs typeface="Avenir Book"/>
              </a:rPr>
              <a:t> </a:t>
            </a:r>
            <a:r>
              <a:rPr lang="it-IT" sz="2000" dirty="0" err="1">
                <a:latin typeface="Avenir Book"/>
                <a:cs typeface="Avenir Book"/>
              </a:rPr>
              <a:t>about</a:t>
            </a:r>
            <a:r>
              <a:rPr lang="it-IT" sz="2000" dirty="0">
                <a:latin typeface="Avenir Book"/>
                <a:cs typeface="Avenir Book"/>
              </a:rPr>
              <a:t> </a:t>
            </a:r>
            <a:r>
              <a:rPr lang="it-IT" sz="2000" dirty="0" err="1">
                <a:latin typeface="Avenir Book"/>
                <a:cs typeface="Avenir Book"/>
              </a:rPr>
              <a:t>inspiring</a:t>
            </a:r>
            <a:r>
              <a:rPr lang="it-IT" sz="2000" dirty="0">
                <a:latin typeface="Avenir Book"/>
                <a:cs typeface="Avenir Book"/>
              </a:rPr>
              <a:t> art </a:t>
            </a:r>
            <a:r>
              <a:rPr lang="it-IT" sz="2000" dirty="0" smtClean="0">
                <a:latin typeface="Avenir Book"/>
                <a:cs typeface="Avenir Book"/>
              </a:rPr>
              <a:t/>
            </a:r>
            <a:br>
              <a:rPr lang="it-IT" sz="2000" dirty="0" smtClean="0">
                <a:latin typeface="Avenir Book"/>
                <a:cs typeface="Avenir Book"/>
              </a:rPr>
            </a:br>
            <a:r>
              <a:rPr lang="it-IT" sz="2000" dirty="0" smtClean="0">
                <a:latin typeface="Avenir Book"/>
                <a:cs typeface="Avenir Book"/>
              </a:rPr>
              <a:t/>
            </a:r>
            <a:br>
              <a:rPr lang="it-IT" sz="2000" dirty="0" smtClean="0">
                <a:latin typeface="Avenir Book"/>
                <a:cs typeface="Avenir Book"/>
              </a:rPr>
            </a:br>
            <a:r>
              <a:rPr lang="en-GB" sz="2000" b="1" dirty="0" smtClean="0">
                <a:latin typeface="Avenir Book"/>
                <a:cs typeface="Avenir Book"/>
              </a:rPr>
              <a:t>BRITISH ARTISTS</a:t>
            </a:r>
            <a:br>
              <a:rPr lang="en-GB" sz="2000" b="1" dirty="0" smtClean="0">
                <a:latin typeface="Avenir Book"/>
                <a:cs typeface="Avenir Book"/>
              </a:rPr>
            </a:br>
            <a:endParaRPr lang="en-GB" sz="2000" b="1" dirty="0">
              <a:latin typeface="Avenir Book"/>
              <a:cs typeface="Avenir Book"/>
            </a:endParaRPr>
          </a:p>
        </p:txBody>
      </p:sp>
      <p:sp>
        <p:nvSpPr>
          <p:cNvPr id="4" name="Content Placeholder 3"/>
          <p:cNvSpPr>
            <a:spLocks noGrp="1"/>
          </p:cNvSpPr>
          <p:nvPr>
            <p:ph idx="1"/>
          </p:nvPr>
        </p:nvSpPr>
        <p:spPr/>
        <p:txBody>
          <a:bodyPr/>
          <a:lstStyle/>
          <a:p>
            <a:endParaRPr lang="en-US" dirty="0"/>
          </a:p>
        </p:txBody>
      </p:sp>
      <p:pic>
        <p:nvPicPr>
          <p:cNvPr id="5" name="Picture 4" descr="Screen Clipping"/>
          <p:cNvPicPr>
            <a:picLocks noChangeAspect="1"/>
          </p:cNvPicPr>
          <p:nvPr/>
        </p:nvPicPr>
        <p:blipFill>
          <a:blip>
            <a:extLst>
              <a:ext uri="{28A0092B-C50C-407E-A947-70E740481C1C}">
                <a14:useLocalDpi xmlns:a14="http://schemas.microsoft.com/office/drawing/2010/main" val="0"/>
              </a:ext>
            </a:extLst>
          </a:blip>
          <a:stretch>
            <a:fillRect/>
          </a:stretch>
        </p:blipFill>
        <p:spPr>
          <a:xfrm>
            <a:off x="1763688" y="1628800"/>
            <a:ext cx="5005908" cy="3516872"/>
          </a:xfrm>
          <a:prstGeom prst="rect">
            <a:avLst/>
          </a:prstGeom>
        </p:spPr>
      </p:pic>
      <p:sp>
        <p:nvSpPr>
          <p:cNvPr id="3" name="TextBox 2"/>
          <p:cNvSpPr txBox="1"/>
          <p:nvPr/>
        </p:nvSpPr>
        <p:spPr>
          <a:xfrm>
            <a:off x="539552" y="4797152"/>
            <a:ext cx="7704856" cy="1754326"/>
          </a:xfrm>
          <a:prstGeom prst="rect">
            <a:avLst/>
          </a:prstGeom>
          <a:noFill/>
        </p:spPr>
        <p:txBody>
          <a:bodyPr wrap="square" rtlCol="0">
            <a:spAutoFit/>
          </a:bodyPr>
          <a:lstStyle/>
          <a:p>
            <a:pPr algn="ctr"/>
            <a:r>
              <a:rPr lang="en-US" b="1" dirty="0" smtClean="0">
                <a:latin typeface="Avenir Book"/>
                <a:cs typeface="Avenir Book"/>
              </a:rPr>
              <a:t>Have you heard of any of the following artists?</a:t>
            </a:r>
            <a:endParaRPr lang="en-GB" dirty="0">
              <a:latin typeface="Avenir Book"/>
              <a:cs typeface="Avenir Book"/>
            </a:endParaRPr>
          </a:p>
          <a:p>
            <a:pPr algn="ctr"/>
            <a:r>
              <a:rPr lang="en-US" dirty="0" err="1">
                <a:latin typeface="Arial" panose="020B0604020202020204" pitchFamily="34" charset="0"/>
                <a:cs typeface="Arial" panose="020B0604020202020204" pitchFamily="34" charset="0"/>
              </a:rPr>
              <a:t>Phyllida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Barlow / </a:t>
            </a:r>
            <a:r>
              <a:rPr lang="en-US" dirty="0">
                <a:latin typeface="Arial" panose="020B0604020202020204" pitchFamily="34" charset="0"/>
                <a:cs typeface="Arial" panose="020B0604020202020204" pitchFamily="34" charset="0"/>
              </a:rPr>
              <a:t>Sarah Lucas / Helen Sear / Sonia Boyce / Ed Atkins</a:t>
            </a:r>
            <a:r>
              <a:rPr lang="en-GB"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Steve </a:t>
            </a:r>
            <a:r>
              <a:rPr lang="en-US" dirty="0">
                <a:latin typeface="Arial" panose="020B0604020202020204" pitchFamily="34" charset="0"/>
                <a:cs typeface="Arial" panose="020B0604020202020204" pitchFamily="34" charset="0"/>
              </a:rPr>
              <a:t>McQueen / Chris Ofili / Rachael Maclean / </a:t>
            </a:r>
            <a:r>
              <a:rPr lang="en-US" dirty="0" smtClean="0">
                <a:latin typeface="Arial" panose="020B0604020202020204" pitchFamily="34" charset="0"/>
                <a:cs typeface="Arial" panose="020B0604020202020204" pitchFamily="34" charset="0"/>
              </a:rPr>
              <a:t>Mike </a:t>
            </a:r>
            <a:r>
              <a:rPr lang="en-US" dirty="0">
                <a:latin typeface="Arial" panose="020B0604020202020204" pitchFamily="34" charset="0"/>
                <a:cs typeface="Arial" panose="020B0604020202020204" pitchFamily="34" charset="0"/>
              </a:rPr>
              <a:t>Nelson / Tracey </a:t>
            </a:r>
            <a:r>
              <a:rPr lang="en-US" dirty="0" err="1">
                <a:latin typeface="Arial" panose="020B0604020202020204" pitchFamily="34" charset="0"/>
                <a:cs typeface="Arial" panose="020B0604020202020204" pitchFamily="34" charset="0"/>
              </a:rPr>
              <a:t>Emin</a:t>
            </a:r>
            <a:r>
              <a:rPr lang="en-US" dirty="0">
                <a:latin typeface="Arial" panose="020B0604020202020204" pitchFamily="34" charset="0"/>
                <a:cs typeface="Arial" panose="020B0604020202020204" pitchFamily="34" charset="0"/>
              </a:rPr>
              <a:t> / </a:t>
            </a:r>
            <a:r>
              <a:rPr lang="en-US" dirty="0" smtClean="0">
                <a:latin typeface="Arial" panose="020B0604020202020204" pitchFamily="34" charset="0"/>
                <a:cs typeface="Arial" panose="020B0604020202020204" pitchFamily="34" charset="0"/>
              </a:rPr>
              <a:t>Mark </a:t>
            </a:r>
            <a:r>
              <a:rPr lang="en-US" dirty="0" err="1">
                <a:latin typeface="Arial" panose="020B0604020202020204" pitchFamily="34" charset="0"/>
                <a:cs typeface="Arial" panose="020B0604020202020204" pitchFamily="34" charset="0"/>
              </a:rPr>
              <a:t>Wallinger</a:t>
            </a:r>
            <a:r>
              <a:rPr lang="en-US" dirty="0">
                <a:latin typeface="Arial" panose="020B0604020202020204" pitchFamily="34" charset="0"/>
                <a:cs typeface="Arial" panose="020B0604020202020204" pitchFamily="34" charset="0"/>
              </a:rPr>
              <a:t> / Gary Hume / Rachel </a:t>
            </a:r>
            <a:r>
              <a:rPr lang="en-US" dirty="0" err="1">
                <a:latin typeface="Arial" panose="020B0604020202020204" pitchFamily="34" charset="0"/>
                <a:cs typeface="Arial" panose="020B0604020202020204" pitchFamily="34" charset="0"/>
              </a:rPr>
              <a:t>Whitread</a:t>
            </a:r>
            <a:r>
              <a:rPr lang="en-US" dirty="0">
                <a:latin typeface="Arial" panose="020B0604020202020204" pitchFamily="34" charset="0"/>
                <a:cs typeface="Arial" panose="020B0604020202020204" pitchFamily="34" charset="0"/>
              </a:rPr>
              <a:t> / </a:t>
            </a:r>
            <a:r>
              <a:rPr lang="en-US" dirty="0" smtClean="0">
                <a:latin typeface="Arial" panose="020B0604020202020204" pitchFamily="34" charset="0"/>
                <a:cs typeface="Arial" panose="020B0604020202020204" pitchFamily="34" charset="0"/>
              </a:rPr>
              <a:t>Jeremy </a:t>
            </a:r>
            <a:r>
              <a:rPr lang="en-US" dirty="0">
                <a:latin typeface="Arial" panose="020B0604020202020204" pitchFamily="34" charset="0"/>
                <a:cs typeface="Arial" panose="020B0604020202020204" pitchFamily="34" charset="0"/>
              </a:rPr>
              <a:t>Deller / James Richards / Gilbert&amp; </a:t>
            </a:r>
            <a:r>
              <a:rPr lang="en-US" dirty="0" smtClean="0">
                <a:latin typeface="Arial" panose="020B0604020202020204" pitchFamily="34" charset="0"/>
                <a:cs typeface="Arial" panose="020B0604020202020204" pitchFamily="34" charset="0"/>
              </a:rPr>
              <a:t>George/ Matt Collishaw/ Karla Black</a:t>
            </a:r>
            <a:r>
              <a:rPr lang="en-US" sz="1600" dirty="0" smtClean="0">
                <a:latin typeface="Avenir Book"/>
                <a:cs typeface="Avenir Book"/>
              </a:rPr>
              <a:t/>
            </a:r>
            <a:br>
              <a:rPr lang="en-US" sz="1600" dirty="0" smtClean="0">
                <a:latin typeface="Avenir Book"/>
                <a:cs typeface="Avenir Book"/>
              </a:rPr>
            </a:br>
            <a:r>
              <a:rPr lang="en-US" b="1" dirty="0">
                <a:latin typeface="Arial" panose="020B0604020202020204" pitchFamily="34" charset="0"/>
                <a:cs typeface="Arial" panose="020B0604020202020204" pitchFamily="34" charset="0"/>
              </a:rPr>
              <a:t>Which ones have represented their country at the Venice Biennale?</a:t>
            </a:r>
            <a:endParaRPr lang="en-GB" b="1" dirty="0">
              <a:latin typeface="Arial" panose="020B0604020202020204" pitchFamily="34" charset="0"/>
              <a:cs typeface="Arial" panose="020B0604020202020204" pitchFamily="34" charset="0"/>
            </a:endParaRPr>
          </a:p>
        </p:txBody>
      </p:sp>
      <p:pic>
        <p:nvPicPr>
          <p:cNvPr id="1026" name="Picture 2" descr="G:\GFS-Programmes\NEW PROGRAMMES STRUCTURE\ARTS\ARTS\Arts 2016-17\ARTiculation 2015\HUgh WeTransfer files\Deller, Jeremy_Artist Profile_British Pavilion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284" y="1556165"/>
            <a:ext cx="4861480" cy="324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29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b="1" dirty="0" smtClean="0">
                <a:latin typeface="Arial" panose="020B0604020202020204" pitchFamily="34" charset="0"/>
                <a:cs typeface="Arial" panose="020B0604020202020204" pitchFamily="34" charset="0"/>
              </a:rPr>
              <a:t/>
            </a:r>
            <a:br>
              <a:rPr lang="en-GB" sz="2000" b="1" dirty="0" smtClean="0">
                <a:latin typeface="Arial" panose="020B0604020202020204" pitchFamily="34" charset="0"/>
                <a:cs typeface="Arial" panose="020B0604020202020204" pitchFamily="34" charset="0"/>
              </a:rPr>
            </a:br>
            <a:r>
              <a:rPr lang="it-IT" sz="2000" b="1" dirty="0">
                <a:latin typeface="Avenir Book"/>
                <a:cs typeface="Avenir Book"/>
              </a:rPr>
              <a:t>ARTiculation</a:t>
            </a:r>
            <a:br>
              <a:rPr lang="it-IT" sz="2000" b="1" dirty="0">
                <a:latin typeface="Avenir Book"/>
                <a:cs typeface="Avenir Book"/>
              </a:rPr>
            </a:br>
            <a:r>
              <a:rPr lang="it-IT" sz="2000" dirty="0" err="1">
                <a:latin typeface="Avenir Book"/>
                <a:cs typeface="Avenir Book"/>
              </a:rPr>
              <a:t>Talking</a:t>
            </a:r>
            <a:r>
              <a:rPr lang="it-IT" sz="2000" dirty="0">
                <a:latin typeface="Avenir Book"/>
                <a:cs typeface="Avenir Book"/>
              </a:rPr>
              <a:t> </a:t>
            </a:r>
            <a:r>
              <a:rPr lang="it-IT" sz="2000" dirty="0" err="1">
                <a:latin typeface="Avenir Book"/>
                <a:cs typeface="Avenir Book"/>
              </a:rPr>
              <a:t>about</a:t>
            </a:r>
            <a:r>
              <a:rPr lang="it-IT" sz="2000" dirty="0">
                <a:latin typeface="Avenir Book"/>
                <a:cs typeface="Avenir Book"/>
              </a:rPr>
              <a:t> </a:t>
            </a:r>
            <a:r>
              <a:rPr lang="it-IT" sz="2000" dirty="0" err="1">
                <a:latin typeface="Avenir Book"/>
                <a:cs typeface="Avenir Book"/>
              </a:rPr>
              <a:t>inspiring</a:t>
            </a:r>
            <a:r>
              <a:rPr lang="it-IT" sz="2000" dirty="0">
                <a:latin typeface="Avenir Book"/>
                <a:cs typeface="Avenir Book"/>
              </a:rPr>
              <a:t> </a:t>
            </a:r>
            <a:r>
              <a:rPr lang="it-IT" sz="2000" dirty="0" smtClean="0">
                <a:latin typeface="Avenir Book"/>
                <a:cs typeface="Avenir Book"/>
              </a:rPr>
              <a:t>art</a:t>
            </a: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
            </a:r>
            <a:br>
              <a:rPr lang="en-GB" sz="2000" b="1" dirty="0" smtClean="0">
                <a:latin typeface="Arial" panose="020B0604020202020204" pitchFamily="34" charset="0"/>
                <a:cs typeface="Arial" panose="020B0604020202020204" pitchFamily="34" charset="0"/>
              </a:rPr>
            </a:br>
            <a:r>
              <a:rPr lang="en-GB" sz="2000" b="1" dirty="0" smtClean="0">
                <a:latin typeface="Avenir Book"/>
                <a:cs typeface="Avenir Book"/>
              </a:rPr>
              <a:t>FOCUS ON ONE ARTIST</a:t>
            </a:r>
            <a:endParaRPr lang="en-GB" sz="2000" b="1" dirty="0">
              <a:latin typeface="Avenir Book"/>
              <a:cs typeface="Avenir Book"/>
            </a:endParaRPr>
          </a:p>
        </p:txBody>
      </p:sp>
      <p:sp>
        <p:nvSpPr>
          <p:cNvPr id="3" name="Rectangle 2"/>
          <p:cNvSpPr/>
          <p:nvPr/>
        </p:nvSpPr>
        <p:spPr>
          <a:xfrm>
            <a:off x="395536" y="5517232"/>
            <a:ext cx="8208912" cy="1035790"/>
          </a:xfrm>
          <a:prstGeom prst="rect">
            <a:avLst/>
          </a:prstGeom>
          <a:ln>
            <a:solidFill>
              <a:schemeClr val="bg1"/>
            </a:solidFill>
          </a:ln>
        </p:spPr>
        <p:style>
          <a:lnRef idx="2">
            <a:schemeClr val="dk1"/>
          </a:lnRef>
          <a:fillRef idx="1001">
            <a:schemeClr val="lt1"/>
          </a:fillRef>
          <a:effectRef idx="0">
            <a:schemeClr val="dk1"/>
          </a:effectRef>
          <a:fontRef idx="minor">
            <a:schemeClr val="dk1"/>
          </a:fontRef>
        </p:style>
        <p:txBody>
          <a:bodyPr rtlCol="0" anchor="ctr"/>
          <a:lstStyle/>
          <a:p>
            <a:r>
              <a:rPr lang="en-GB" b="1" dirty="0"/>
              <a:t> </a:t>
            </a:r>
            <a:endParaRPr lang="en-GB" dirty="0"/>
          </a:p>
          <a:p>
            <a:pPr algn="ctr"/>
            <a:r>
              <a:rPr lang="en-GB" sz="1600" dirty="0" smtClean="0"/>
              <a:t>Rachel </a:t>
            </a:r>
            <a:r>
              <a:rPr lang="en-GB" sz="1600" dirty="0"/>
              <a:t>Maclean, </a:t>
            </a:r>
            <a:r>
              <a:rPr lang="en-GB" sz="1600" i="1" dirty="0"/>
              <a:t>Spite Your Face</a:t>
            </a:r>
            <a:r>
              <a:rPr lang="en-GB" sz="1600" dirty="0"/>
              <a:t>, 2017. Courtesy Scotland + Venice. </a:t>
            </a:r>
            <a:r>
              <a:rPr lang="en-GB" sz="1600" dirty="0" smtClean="0"/>
              <a:t/>
            </a:r>
            <a:br>
              <a:rPr lang="en-GB" sz="1600" dirty="0" smtClean="0"/>
            </a:br>
            <a:r>
              <a:rPr lang="en-GB" sz="1600" dirty="0" smtClean="0"/>
              <a:t>Commissioned </a:t>
            </a:r>
            <a:r>
              <a:rPr lang="en-GB" sz="1600" dirty="0"/>
              <a:t>by Alchemy Film &amp; Arts in partnership with Talbot Rice Gallery and the University of Edinburgh. Photo by Patrick Rafferty.</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3688" y="1556792"/>
            <a:ext cx="5256584" cy="4092913"/>
          </a:xfrm>
        </p:spPr>
      </p:pic>
    </p:spTree>
    <p:extLst>
      <p:ext uri="{BB962C8B-B14F-4D97-AF65-F5344CB8AC3E}">
        <p14:creationId xmlns:p14="http://schemas.microsoft.com/office/powerpoint/2010/main" val="3463347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endParaRPr lang="en-GB" dirty="0"/>
          </a:p>
        </p:txBody>
      </p:sp>
      <p:pic>
        <p:nvPicPr>
          <p:cNvPr id="6" name="Picture 5" descr=" osemite HD747413+9 9147746*-/9=65a :Users:hughfulton:Downloads:BC_Corporate_JPG:bc-stacked-295-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420888"/>
            <a:ext cx="3240360" cy="972048"/>
          </a:xfrm>
          <a:prstGeom prst="rect">
            <a:avLst/>
          </a:prstGeom>
          <a:noFill/>
          <a:ln>
            <a:noFill/>
          </a:ln>
        </p:spPr>
      </p:pic>
      <p:pic>
        <p:nvPicPr>
          <p:cNvPr id="7" name="Picture 6" descr=" osemite HD747413+9 9147746*-/9=65a :Users:hughfulton:Desktop:ARTiculatiom:ARTiculation logo BW.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168977"/>
            <a:ext cx="2664296" cy="1223958"/>
          </a:xfrm>
          <a:prstGeom prst="rect">
            <a:avLst/>
          </a:prstGeom>
          <a:noFill/>
          <a:ln>
            <a:noFill/>
          </a:ln>
        </p:spPr>
      </p:pic>
    </p:spTree>
    <p:extLst>
      <p:ext uri="{BB962C8B-B14F-4D97-AF65-F5344CB8AC3E}">
        <p14:creationId xmlns:p14="http://schemas.microsoft.com/office/powerpoint/2010/main" val="36804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1752</TotalTime>
  <Words>1218</Words>
  <Application>Microsoft Office PowerPoint</Application>
  <PresentationFormat>On-screen Show (4:3)</PresentationFormat>
  <Paragraphs>152</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ARTiculation Talking about inspiring art  WHY I LOVE THIS WORK OF ART </vt:lpstr>
      <vt:lpstr> </vt:lpstr>
      <vt:lpstr>ARTiculation Talking about inspiring art  WHAT MAKES A GOOD PRESENTATION?</vt:lpstr>
      <vt:lpstr>ARTiculation Talking about inspiring art   WHAT MAKES A GOOD PRESENTATION?</vt:lpstr>
      <vt:lpstr> ARTiculation Talking about inspiring art   BRITISH ARTISTS </vt:lpstr>
      <vt:lpstr> ARTiculation Talking about inspiring art  FOCUS ON ONE ARTIST</vt:lpstr>
      <vt:lpstr>PowerPoint Presentation</vt:lpstr>
    </vt:vector>
  </TitlesOfParts>
  <Company>British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ARTiculation WHY I LOVE THIS WORK</dc:title>
  <dc:creator>Driver, Alison  (Italy)</dc:creator>
  <cp:lastModifiedBy>Machelli, Marina (Italy)</cp:lastModifiedBy>
  <cp:revision>103</cp:revision>
  <cp:lastPrinted>2016-11-28T12:28:57Z</cp:lastPrinted>
  <dcterms:created xsi:type="dcterms:W3CDTF">2015-11-20T11:16:56Z</dcterms:created>
  <dcterms:modified xsi:type="dcterms:W3CDTF">2017-09-15T14:01:11Z</dcterms:modified>
</cp:coreProperties>
</file>